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2" r:id="rId2"/>
    <p:sldId id="273" r:id="rId3"/>
    <p:sldId id="257" r:id="rId4"/>
    <p:sldId id="258" r:id="rId5"/>
    <p:sldId id="259" r:id="rId6"/>
    <p:sldId id="260" r:id="rId7"/>
    <p:sldId id="261" r:id="rId8"/>
    <p:sldId id="262" r:id="rId9"/>
    <p:sldId id="263" r:id="rId10"/>
    <p:sldId id="264" r:id="rId11"/>
    <p:sldId id="266" r:id="rId12"/>
    <p:sldId id="265" r:id="rId13"/>
    <p:sldId id="267" r:id="rId14"/>
    <p:sldId id="268" r:id="rId15"/>
    <p:sldId id="269" r:id="rId16"/>
    <p:sldId id="270"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BE1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96"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D8BD707-D9CF-40AE-B4C6-C98DA3205C09}" type="datetimeFigureOut">
              <a:rPr lang="en-US" smtClean="0"/>
              <a:pPr/>
              <a:t>3/16/2020</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B6F15528-21DE-4FAA-801E-634DDDAF4B2B}" type="slidenum">
              <a:rPr lang="en-US" smtClean="0"/>
              <a:pPr/>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glitter pattern="hexagon"/>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glitter pattern="hexagon"/>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glitter pattern="hexagon"/>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glitter pattern="hexagon"/>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glitter pattern="hexagon"/>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slow">
        <p14:glitter pattern="hexagon"/>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3/16/2020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glitter pattern="hexagon"/>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3/16/2020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glitter pattern="hexagon"/>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glitter pattern="hexagon"/>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glitter pattern="hexagon"/>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glitter pattern="hexagon"/>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1D8BD707-D9CF-40AE-B4C6-C98DA3205C09}" type="datetimeFigureOut">
              <a:rPr lang="en-US" smtClean="0"/>
              <a:pPr/>
              <a:t>3/16/2020</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glitter pattern="hexagon"/>
      </p:transition>
    </mc:Choice>
    <mc:Fallback xmlns="">
      <p:transition spd="slow">
        <p:fade/>
      </p:transition>
    </mc:Fallback>
  </mc:AlternateConten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مجموعة 9"/>
          <p:cNvGrpSpPr/>
          <p:nvPr/>
        </p:nvGrpSpPr>
        <p:grpSpPr>
          <a:xfrm>
            <a:off x="685800" y="114531"/>
            <a:ext cx="7848600" cy="6446520"/>
            <a:chOff x="76200" y="228600"/>
            <a:chExt cx="8839200" cy="6446520"/>
          </a:xfrm>
        </p:grpSpPr>
        <p:pic>
          <p:nvPicPr>
            <p:cNvPr id="11"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0861" b="6000"/>
            <a:stretch/>
          </p:blipFill>
          <p:spPr bwMode="auto">
            <a:xfrm flipH="1">
              <a:off x="76200" y="228600"/>
              <a:ext cx="3508568" cy="6446520"/>
            </a:xfrm>
            <a:prstGeom prst="rect">
              <a:avLst/>
            </a:prstGeom>
            <a:ln/>
            <a:extLst/>
          </p:spPr>
          <p:style>
            <a:lnRef idx="0">
              <a:schemeClr val="accent6"/>
            </a:lnRef>
            <a:fillRef idx="3">
              <a:schemeClr val="accent6"/>
            </a:fillRef>
            <a:effectRef idx="3">
              <a:schemeClr val="accent6"/>
            </a:effectRef>
            <a:fontRef idx="minor">
              <a:schemeClr val="lt1"/>
            </a:fontRef>
          </p:style>
        </p:pic>
        <p:pic>
          <p:nvPicPr>
            <p:cNvPr id="1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0861" b="6000"/>
            <a:stretch/>
          </p:blipFill>
          <p:spPr bwMode="auto">
            <a:xfrm>
              <a:off x="3581400" y="228600"/>
              <a:ext cx="5334000" cy="6446520"/>
            </a:xfrm>
            <a:prstGeom prst="rect">
              <a:avLst/>
            </a:prstGeom>
            <a:ln/>
            <a:extLst/>
          </p:spPr>
          <p:style>
            <a:lnRef idx="0">
              <a:schemeClr val="accent6"/>
            </a:lnRef>
            <a:fillRef idx="3">
              <a:schemeClr val="accent6"/>
            </a:fillRef>
            <a:effectRef idx="3">
              <a:schemeClr val="accent6"/>
            </a:effectRef>
            <a:fontRef idx="minor">
              <a:schemeClr val="lt1"/>
            </a:fontRef>
          </p:style>
        </p:pic>
      </p:grpSp>
      <p:sp>
        <p:nvSpPr>
          <p:cNvPr id="5" name="Subtitle 2"/>
          <p:cNvSpPr txBox="1">
            <a:spLocks/>
          </p:cNvSpPr>
          <p:nvPr/>
        </p:nvSpPr>
        <p:spPr>
          <a:xfrm>
            <a:off x="2800350" y="2819400"/>
            <a:ext cx="4686300" cy="17526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rtl="1"/>
            <a:endParaRPr lang="en-US" sz="5400" dirty="0">
              <a:solidFill>
                <a:srgbClr val="FFC000"/>
              </a:solidFill>
              <a:cs typeface="PT Bold Heading" panose="02010400000000000000" pitchFamily="2" charset="-78"/>
            </a:endParaRPr>
          </a:p>
        </p:txBody>
      </p:sp>
      <p:sp>
        <p:nvSpPr>
          <p:cNvPr id="14" name="Rectangle 3"/>
          <p:cNvSpPr>
            <a:spLocks noChangeArrowheads="1"/>
          </p:cNvSpPr>
          <p:nvPr/>
        </p:nvSpPr>
        <p:spPr bwMode="auto">
          <a:xfrm>
            <a:off x="1143000" y="1276646"/>
            <a:ext cx="6705600" cy="3447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l" rtl="0" eaLnBrk="0" fontAlgn="base" hangingPunct="0">
              <a:spcBef>
                <a:spcPct val="0"/>
              </a:spcBef>
              <a:spcAft>
                <a:spcPct val="0"/>
              </a:spcAft>
              <a:tabLst>
                <a:tab pos="4445000" algn="l"/>
              </a:tabLst>
              <a:defRPr>
                <a:solidFill>
                  <a:schemeClr val="tx1"/>
                </a:solidFill>
                <a:latin typeface="Arial" panose="020B0604020202020204" pitchFamily="34" charset="0"/>
              </a:defRPr>
            </a:lvl1pPr>
            <a:lvl2pPr algn="l" rtl="0" eaLnBrk="0" fontAlgn="base" hangingPunct="0">
              <a:spcBef>
                <a:spcPct val="0"/>
              </a:spcBef>
              <a:spcAft>
                <a:spcPct val="0"/>
              </a:spcAft>
              <a:tabLst>
                <a:tab pos="4445000" algn="l"/>
              </a:tabLst>
              <a:defRPr>
                <a:solidFill>
                  <a:schemeClr val="tx1"/>
                </a:solidFill>
                <a:latin typeface="Arial" panose="020B0604020202020204" pitchFamily="34" charset="0"/>
              </a:defRPr>
            </a:lvl2pPr>
            <a:lvl3pPr algn="l" rtl="0" eaLnBrk="0" fontAlgn="base" hangingPunct="0">
              <a:spcBef>
                <a:spcPct val="0"/>
              </a:spcBef>
              <a:spcAft>
                <a:spcPct val="0"/>
              </a:spcAft>
              <a:tabLst>
                <a:tab pos="4445000" algn="l"/>
              </a:tabLst>
              <a:defRPr>
                <a:solidFill>
                  <a:schemeClr val="tx1"/>
                </a:solidFill>
                <a:latin typeface="Arial" panose="020B0604020202020204" pitchFamily="34" charset="0"/>
              </a:defRPr>
            </a:lvl3pPr>
            <a:lvl4pPr algn="l" rtl="0" eaLnBrk="0" fontAlgn="base" hangingPunct="0">
              <a:spcBef>
                <a:spcPct val="0"/>
              </a:spcBef>
              <a:spcAft>
                <a:spcPct val="0"/>
              </a:spcAft>
              <a:tabLst>
                <a:tab pos="4445000" algn="l"/>
              </a:tabLst>
              <a:defRPr>
                <a:solidFill>
                  <a:schemeClr val="tx1"/>
                </a:solidFill>
                <a:latin typeface="Arial" panose="020B0604020202020204" pitchFamily="34" charset="0"/>
              </a:defRPr>
            </a:lvl4pPr>
            <a:lvl5pPr algn="l" rtl="0" eaLnBrk="0" fontAlgn="base" hangingPunct="0">
              <a:spcBef>
                <a:spcPct val="0"/>
              </a:spcBef>
              <a:spcAft>
                <a:spcPct val="0"/>
              </a:spcAft>
              <a:tabLst>
                <a:tab pos="4445000" algn="l"/>
              </a:tabLst>
              <a:defRPr>
                <a:solidFill>
                  <a:schemeClr val="tx1"/>
                </a:solidFill>
                <a:latin typeface="Arial" panose="020B0604020202020204" pitchFamily="34" charset="0"/>
              </a:defRPr>
            </a:lvl5pPr>
            <a:lvl6pPr algn="l" rtl="0" eaLnBrk="0" fontAlgn="base" hangingPunct="0">
              <a:spcBef>
                <a:spcPct val="0"/>
              </a:spcBef>
              <a:spcAft>
                <a:spcPct val="0"/>
              </a:spcAft>
              <a:tabLst>
                <a:tab pos="4445000" algn="l"/>
              </a:tabLst>
              <a:defRPr>
                <a:solidFill>
                  <a:schemeClr val="tx1"/>
                </a:solidFill>
                <a:latin typeface="Arial" panose="020B0604020202020204" pitchFamily="34" charset="0"/>
              </a:defRPr>
            </a:lvl6pPr>
            <a:lvl7pPr algn="l" rtl="0" eaLnBrk="0" fontAlgn="base" hangingPunct="0">
              <a:spcBef>
                <a:spcPct val="0"/>
              </a:spcBef>
              <a:spcAft>
                <a:spcPct val="0"/>
              </a:spcAft>
              <a:tabLst>
                <a:tab pos="4445000" algn="l"/>
              </a:tabLst>
              <a:defRPr>
                <a:solidFill>
                  <a:schemeClr val="tx1"/>
                </a:solidFill>
                <a:latin typeface="Arial" panose="020B0604020202020204" pitchFamily="34" charset="0"/>
              </a:defRPr>
            </a:lvl7pPr>
            <a:lvl8pPr algn="l" rtl="0" eaLnBrk="0" fontAlgn="base" hangingPunct="0">
              <a:spcBef>
                <a:spcPct val="0"/>
              </a:spcBef>
              <a:spcAft>
                <a:spcPct val="0"/>
              </a:spcAft>
              <a:tabLst>
                <a:tab pos="4445000" algn="l"/>
              </a:tabLst>
              <a:defRPr>
                <a:solidFill>
                  <a:schemeClr val="tx1"/>
                </a:solidFill>
                <a:latin typeface="Arial" panose="020B0604020202020204" pitchFamily="34" charset="0"/>
              </a:defRPr>
            </a:lvl8pPr>
            <a:lvl9pPr algn="l" rtl="0" eaLnBrk="0" fontAlgn="base" hangingPunct="0">
              <a:spcBef>
                <a:spcPct val="0"/>
              </a:spcBef>
              <a:spcAft>
                <a:spcPct val="0"/>
              </a:spcAft>
              <a:tabLst>
                <a:tab pos="4445000" algn="l"/>
              </a:tabLst>
              <a:defRPr>
                <a:solidFill>
                  <a:schemeClr val="tx1"/>
                </a:solidFill>
                <a:latin typeface="Arial" panose="020B0604020202020204" pitchFamily="34" charset="0"/>
              </a:defRPr>
            </a:lvl9pPr>
          </a:lstStyle>
          <a:p>
            <a:pPr marL="0" marR="0" lvl="0" indent="0" algn="r" defTabSz="914400" rtl="1" eaLnBrk="0" fontAlgn="base" latinLnBrk="0" hangingPunct="0">
              <a:lnSpc>
                <a:spcPct val="100000"/>
              </a:lnSpc>
              <a:spcBef>
                <a:spcPct val="0"/>
              </a:spcBef>
              <a:spcAft>
                <a:spcPct val="0"/>
              </a:spcAft>
              <a:buClrTx/>
              <a:buSzTx/>
              <a:buFontTx/>
              <a:buNone/>
              <a:tabLst>
                <a:tab pos="4445000" algn="l"/>
              </a:tabLst>
            </a:pPr>
            <a:r>
              <a:rPr kumimoji="0" lang="ar-SA" altLang="ar-SA" sz="2000" b="1" i="0" u="none" strike="noStrike" cap="none" normalizeH="0" baseline="0" dirty="0" smtClean="0">
                <a:ln>
                  <a:noFill/>
                </a:ln>
                <a:solidFill>
                  <a:schemeClr val="accent1">
                    <a:lumMod val="75000"/>
                  </a:schemeClr>
                </a:solidFill>
                <a:effectLst/>
                <a:latin typeface="Traditional Arabic" panose="02020603050405020304" pitchFamily="18" charset="-78"/>
                <a:ea typeface="Times New Roman" panose="02020603050405020304" pitchFamily="18" charset="0"/>
                <a:cs typeface="Traditional Arabic" panose="02020603050405020304" pitchFamily="18" charset="-78"/>
              </a:rPr>
              <a:t> </a:t>
            </a:r>
            <a:r>
              <a:rPr kumimoji="0" lang="ar-SA" altLang="ar-SA" b="1" i="0" u="none" strike="noStrike" cap="none" normalizeH="0" baseline="0" dirty="0" smtClean="0">
                <a:ln>
                  <a:noFill/>
                </a:ln>
                <a:solidFill>
                  <a:schemeClr val="accent1">
                    <a:lumMod val="75000"/>
                  </a:schemeClr>
                </a:solidFill>
                <a:effectLst/>
                <a:latin typeface="+mn-lt"/>
                <a:ea typeface="Times New Roman" panose="02020603050405020304" pitchFamily="18" charset="0"/>
                <a:cs typeface="PT Bold Heading" pitchFamily="2" charset="-78"/>
              </a:rPr>
              <a:t>جامعة</a:t>
            </a:r>
            <a:r>
              <a:rPr kumimoji="0" lang="ar-SA" altLang="ar-SA" b="1" i="0" u="none" strike="noStrike" cap="none" normalizeH="0" dirty="0" smtClean="0">
                <a:ln>
                  <a:noFill/>
                </a:ln>
                <a:solidFill>
                  <a:schemeClr val="accent1">
                    <a:lumMod val="75000"/>
                  </a:schemeClr>
                </a:solidFill>
                <a:effectLst/>
                <a:latin typeface="+mn-lt"/>
                <a:ea typeface="Times New Roman" panose="02020603050405020304" pitchFamily="18" charset="0"/>
                <a:cs typeface="PT Bold Heading" pitchFamily="2" charset="-78"/>
              </a:rPr>
              <a:t> </a:t>
            </a:r>
            <a:r>
              <a:rPr kumimoji="0" lang="ar-SA" altLang="ar-SA" b="1" i="0" u="none" strike="noStrike" cap="none" normalizeH="0" dirty="0" smtClean="0">
                <a:ln>
                  <a:noFill/>
                </a:ln>
                <a:solidFill>
                  <a:schemeClr val="accent1">
                    <a:lumMod val="75000"/>
                  </a:schemeClr>
                </a:solidFill>
                <a:effectLst/>
                <a:latin typeface="+mn-lt"/>
                <a:ea typeface="Times New Roman" panose="02020603050405020304" pitchFamily="18" charset="0"/>
                <a:cs typeface="PT Bold Heading" pitchFamily="2" charset="-78"/>
              </a:rPr>
              <a:t>بنها </a:t>
            </a:r>
            <a:endParaRPr kumimoji="0" lang="en-US" altLang="ar-SA" b="0" i="0" u="none" strike="noStrike" cap="none" normalizeH="0" baseline="0" dirty="0" smtClean="0">
              <a:ln>
                <a:noFill/>
              </a:ln>
              <a:solidFill>
                <a:schemeClr val="accent1">
                  <a:lumMod val="75000"/>
                </a:schemeClr>
              </a:solidFill>
              <a:effectLst/>
              <a:latin typeface="+mn-lt"/>
              <a:cs typeface="PT Bold Heading"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tab pos="4445000" algn="l"/>
              </a:tabLst>
            </a:pPr>
            <a:r>
              <a:rPr kumimoji="0" lang="ar-SA" altLang="ar-SA" b="1" i="0" u="none" strike="noStrike" cap="none" normalizeH="0" baseline="0" dirty="0" smtClean="0">
                <a:ln>
                  <a:noFill/>
                </a:ln>
                <a:solidFill>
                  <a:schemeClr val="accent1">
                    <a:lumMod val="75000"/>
                  </a:schemeClr>
                </a:solidFill>
                <a:effectLst/>
                <a:latin typeface="+mn-lt"/>
                <a:ea typeface="Times New Roman" panose="02020603050405020304" pitchFamily="18" charset="0"/>
                <a:cs typeface="PT Bold Heading" pitchFamily="2" charset="-78"/>
              </a:rPr>
              <a:t>  </a:t>
            </a:r>
            <a:r>
              <a:rPr kumimoji="0" lang="ar-SA" altLang="ar-SA" b="1" i="0" u="none" strike="noStrike" cap="none" normalizeH="0" baseline="0" dirty="0" smtClean="0">
                <a:ln>
                  <a:noFill/>
                </a:ln>
                <a:solidFill>
                  <a:schemeClr val="accent1">
                    <a:lumMod val="75000"/>
                  </a:schemeClr>
                </a:solidFill>
                <a:effectLst/>
                <a:latin typeface="+mn-lt"/>
                <a:ea typeface="Times New Roman" panose="02020603050405020304" pitchFamily="18" charset="0"/>
                <a:cs typeface="PT Bold Heading" pitchFamily="2" charset="-78"/>
              </a:rPr>
              <a:t>كلية </a:t>
            </a:r>
            <a:r>
              <a:rPr kumimoji="0" lang="ar-SA" altLang="ar-SA" b="1" i="0" u="none" strike="noStrike" cap="none" normalizeH="0" baseline="0" dirty="0" smtClean="0">
                <a:ln>
                  <a:noFill/>
                </a:ln>
                <a:solidFill>
                  <a:schemeClr val="accent1">
                    <a:lumMod val="75000"/>
                  </a:schemeClr>
                </a:solidFill>
                <a:effectLst/>
                <a:latin typeface="+mn-lt"/>
                <a:ea typeface="Times New Roman" panose="02020603050405020304" pitchFamily="18" charset="0"/>
                <a:cs typeface="PT Bold Heading" pitchFamily="2" charset="-78"/>
              </a:rPr>
              <a:t>التربية 	</a:t>
            </a:r>
            <a:endParaRPr kumimoji="0" lang="en-US" altLang="ar-SA" b="0" i="0" u="none" strike="noStrike" cap="none" normalizeH="0" baseline="0" dirty="0" smtClean="0">
              <a:ln>
                <a:noFill/>
              </a:ln>
              <a:solidFill>
                <a:schemeClr val="accent1">
                  <a:lumMod val="75000"/>
                </a:schemeClr>
              </a:solidFill>
              <a:effectLst/>
              <a:latin typeface="+mn-lt"/>
              <a:cs typeface="PT Bold Heading"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tab pos="4445000" algn="l"/>
              </a:tabLst>
            </a:pPr>
            <a:r>
              <a:rPr kumimoji="0" lang="ar-SA" altLang="ar-SA" b="1" i="0" u="none" strike="noStrike" cap="none" normalizeH="0" baseline="0" dirty="0" smtClean="0">
                <a:ln>
                  <a:noFill/>
                </a:ln>
                <a:solidFill>
                  <a:schemeClr val="accent1">
                    <a:lumMod val="75000"/>
                  </a:schemeClr>
                </a:solidFill>
                <a:effectLst/>
                <a:latin typeface="+mn-lt"/>
                <a:ea typeface="Times New Roman" panose="02020603050405020304" pitchFamily="18" charset="0"/>
                <a:cs typeface="PT Bold Heading" pitchFamily="2" charset="-78"/>
              </a:rPr>
              <a:t>  </a:t>
            </a:r>
            <a:r>
              <a:rPr kumimoji="0" lang="ar-SA" altLang="ar-SA" b="1" i="0" u="none" strike="noStrike" cap="none" normalizeH="0" baseline="0" dirty="0" smtClean="0">
                <a:ln>
                  <a:noFill/>
                </a:ln>
                <a:solidFill>
                  <a:schemeClr val="accent1">
                    <a:lumMod val="75000"/>
                  </a:schemeClr>
                </a:solidFill>
                <a:effectLst/>
                <a:latin typeface="+mn-lt"/>
                <a:ea typeface="Times New Roman" panose="02020603050405020304" pitchFamily="18" charset="0"/>
                <a:cs typeface="PT Bold Heading" pitchFamily="2" charset="-78"/>
              </a:rPr>
              <a:t>قسم </a:t>
            </a:r>
            <a:r>
              <a:rPr kumimoji="0" lang="ar-SA" altLang="ar-SA" b="1" i="0" u="none" strike="noStrike" cap="none" normalizeH="0" baseline="0" dirty="0" smtClean="0">
                <a:ln>
                  <a:noFill/>
                </a:ln>
                <a:solidFill>
                  <a:schemeClr val="accent1">
                    <a:lumMod val="75000"/>
                  </a:schemeClr>
                </a:solidFill>
                <a:effectLst/>
                <a:latin typeface="+mn-lt"/>
                <a:ea typeface="Times New Roman" panose="02020603050405020304" pitchFamily="18" charset="0"/>
                <a:cs typeface="PT Bold Heading" pitchFamily="2" charset="-78"/>
              </a:rPr>
              <a:t>/ أصول</a:t>
            </a:r>
            <a:r>
              <a:rPr kumimoji="0" lang="ar-SA" altLang="ar-SA" b="1" i="0" u="none" strike="noStrike" cap="none" normalizeH="0" dirty="0" smtClean="0">
                <a:ln>
                  <a:noFill/>
                </a:ln>
                <a:solidFill>
                  <a:schemeClr val="accent1">
                    <a:lumMod val="75000"/>
                  </a:schemeClr>
                </a:solidFill>
                <a:effectLst/>
                <a:latin typeface="+mn-lt"/>
                <a:ea typeface="Times New Roman" panose="02020603050405020304" pitchFamily="18" charset="0"/>
                <a:cs typeface="PT Bold Heading" pitchFamily="2" charset="-78"/>
              </a:rPr>
              <a:t> التربية </a:t>
            </a:r>
          </a:p>
          <a:p>
            <a:pPr marL="0" marR="0" lvl="0" indent="0" algn="r" defTabSz="914400" rtl="1" eaLnBrk="0" fontAlgn="base" latinLnBrk="0" hangingPunct="0">
              <a:lnSpc>
                <a:spcPct val="100000"/>
              </a:lnSpc>
              <a:spcBef>
                <a:spcPct val="0"/>
              </a:spcBef>
              <a:spcAft>
                <a:spcPct val="0"/>
              </a:spcAft>
              <a:buClrTx/>
              <a:buSzTx/>
              <a:buFontTx/>
              <a:buNone/>
              <a:tabLst>
                <a:tab pos="4445000" algn="l"/>
              </a:tabLst>
            </a:pPr>
            <a:r>
              <a:rPr kumimoji="0" lang="ar-SA" altLang="ar-SA" b="1" i="0" u="sng" strike="noStrike" cap="none" normalizeH="0" baseline="0" dirty="0" smtClean="0">
                <a:ln>
                  <a:noFill/>
                </a:ln>
                <a:solidFill>
                  <a:schemeClr val="accent1">
                    <a:lumMod val="75000"/>
                  </a:schemeClr>
                </a:solidFill>
                <a:effectLst/>
                <a:latin typeface="+mn-lt"/>
                <a:ea typeface="Times New Roman" panose="02020603050405020304" pitchFamily="18" charset="0"/>
                <a:cs typeface="PT Bold Heading" pitchFamily="2" charset="-78"/>
              </a:rPr>
              <a:t>بيانات عضو هيئة التدريس </a:t>
            </a:r>
            <a:endParaRPr kumimoji="0" lang="en-US" altLang="ar-SA" b="0" i="0" u="none" strike="noStrike" cap="none" normalizeH="0" baseline="0" dirty="0" smtClean="0">
              <a:ln>
                <a:noFill/>
              </a:ln>
              <a:solidFill>
                <a:schemeClr val="accent1">
                  <a:lumMod val="75000"/>
                </a:schemeClr>
              </a:solidFill>
              <a:effectLst/>
              <a:latin typeface="+mn-lt"/>
              <a:cs typeface="PT Bold Heading"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tab pos="4445000" algn="l"/>
              </a:tabLst>
            </a:pPr>
            <a:r>
              <a:rPr kumimoji="0" lang="ar-SA" altLang="ar-SA" b="1" i="0" u="none" strike="noStrike" cap="none" normalizeH="0" baseline="0" dirty="0" smtClean="0">
                <a:ln>
                  <a:noFill/>
                </a:ln>
                <a:solidFill>
                  <a:schemeClr val="accent1">
                    <a:lumMod val="75000"/>
                  </a:schemeClr>
                </a:solidFill>
                <a:effectLst/>
                <a:latin typeface="+mn-lt"/>
                <a:ea typeface="Times New Roman" panose="02020603050405020304" pitchFamily="18" charset="0"/>
                <a:cs typeface="PT Bold Heading" pitchFamily="2" charset="-78"/>
              </a:rPr>
              <a:t>اسم  عضو هيئة التدريس القائم بتدريس المقرر :..د مها ابو المجد...</a:t>
            </a:r>
            <a:endParaRPr kumimoji="0" lang="en-US" altLang="ar-SA" b="0" i="0" u="none" strike="noStrike" cap="none" normalizeH="0" baseline="0" dirty="0" smtClean="0">
              <a:ln>
                <a:noFill/>
              </a:ln>
              <a:solidFill>
                <a:schemeClr val="accent1">
                  <a:lumMod val="75000"/>
                </a:schemeClr>
              </a:solidFill>
              <a:effectLst/>
              <a:latin typeface="+mn-lt"/>
              <a:cs typeface="PT Bold Heading"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tab pos="4445000" algn="l"/>
              </a:tabLst>
            </a:pPr>
            <a:r>
              <a:rPr kumimoji="0" lang="ar-SA" altLang="ar-SA" b="1" i="0" u="none" strike="noStrike" cap="none" normalizeH="0" baseline="0" dirty="0" smtClean="0">
                <a:ln>
                  <a:noFill/>
                </a:ln>
                <a:solidFill>
                  <a:schemeClr val="accent1">
                    <a:lumMod val="75000"/>
                  </a:schemeClr>
                </a:solidFill>
                <a:effectLst/>
                <a:latin typeface="+mn-lt"/>
                <a:ea typeface="Times New Roman" panose="02020603050405020304" pitchFamily="18" charset="0"/>
                <a:cs typeface="PT Bold Heading" pitchFamily="2" charset="-78"/>
              </a:rPr>
              <a:t>البريد  الالكتروني : . </a:t>
            </a:r>
            <a:r>
              <a:rPr kumimoji="0" lang="en-US" altLang="ar-SA" b="1" i="0" u="none" strike="noStrike" cap="none" normalizeH="0" baseline="0" dirty="0" smtClean="0">
                <a:ln>
                  <a:noFill/>
                </a:ln>
                <a:solidFill>
                  <a:schemeClr val="accent1">
                    <a:lumMod val="75000"/>
                  </a:schemeClr>
                </a:solidFill>
                <a:effectLst/>
                <a:latin typeface="+mn-lt"/>
                <a:ea typeface="Times New Roman" panose="02020603050405020304" pitchFamily="18" charset="0"/>
                <a:cs typeface="PT Bold Heading" pitchFamily="2" charset="-78"/>
              </a:rPr>
              <a:t>mahyomar54@yahoo.com</a:t>
            </a:r>
            <a:endParaRPr kumimoji="0" lang="en-US" altLang="ar-SA" b="0" i="0" u="none" strike="noStrike" cap="none" normalizeH="0" baseline="0" dirty="0" smtClean="0">
              <a:ln>
                <a:noFill/>
              </a:ln>
              <a:solidFill>
                <a:schemeClr val="accent1">
                  <a:lumMod val="75000"/>
                </a:schemeClr>
              </a:solidFill>
              <a:effectLst/>
              <a:latin typeface="+mn-lt"/>
              <a:cs typeface="PT Bold Heading"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tab pos="4445000" algn="l"/>
              </a:tabLst>
            </a:pPr>
            <a:r>
              <a:rPr kumimoji="0" lang="ar-SA" altLang="ar-SA" b="1" i="0" u="none" strike="noStrike" cap="none" normalizeH="0" baseline="0" dirty="0" smtClean="0">
                <a:ln>
                  <a:noFill/>
                </a:ln>
                <a:solidFill>
                  <a:schemeClr val="accent1">
                    <a:lumMod val="75000"/>
                  </a:schemeClr>
                </a:solidFill>
                <a:effectLst/>
                <a:latin typeface="+mn-lt"/>
                <a:ea typeface="Times New Roman" panose="02020603050405020304" pitchFamily="18" charset="0"/>
                <a:cs typeface="PT Bold Heading" pitchFamily="2" charset="-78"/>
              </a:rPr>
              <a:t>رقم</a:t>
            </a:r>
            <a:r>
              <a:rPr kumimoji="0" lang="ar-SA" altLang="ar-SA" b="1" i="0" u="none" strike="noStrike" cap="none" normalizeH="0" dirty="0" smtClean="0">
                <a:ln>
                  <a:noFill/>
                </a:ln>
                <a:solidFill>
                  <a:schemeClr val="accent1">
                    <a:lumMod val="75000"/>
                  </a:schemeClr>
                </a:solidFill>
                <a:effectLst/>
                <a:latin typeface="+mn-lt"/>
                <a:ea typeface="Times New Roman" panose="02020603050405020304" pitchFamily="18" charset="0"/>
                <a:cs typeface="PT Bold Heading" pitchFamily="2" charset="-78"/>
              </a:rPr>
              <a:t> المكتب </a:t>
            </a:r>
            <a:r>
              <a:rPr kumimoji="0" lang="ar-SA" altLang="ar-SA" b="1" i="0" u="none" strike="noStrike" cap="none" normalizeH="0" baseline="0" dirty="0" smtClean="0">
                <a:ln>
                  <a:noFill/>
                </a:ln>
                <a:solidFill>
                  <a:schemeClr val="accent1">
                    <a:lumMod val="75000"/>
                  </a:schemeClr>
                </a:solidFill>
                <a:effectLst/>
                <a:latin typeface="+mn-lt"/>
                <a:ea typeface="Times New Roman" panose="02020603050405020304" pitchFamily="18" charset="0"/>
                <a:cs typeface="PT Bold Heading" pitchFamily="2" charset="-78"/>
              </a:rPr>
              <a:t>: .................(6</a:t>
            </a:r>
            <a:r>
              <a:rPr kumimoji="0" lang="en-GB" altLang="ar-SA" b="1" i="0" u="none" strike="noStrike" cap="none" normalizeH="0" baseline="0" dirty="0" smtClean="0">
                <a:ln>
                  <a:noFill/>
                </a:ln>
                <a:solidFill>
                  <a:schemeClr val="accent1">
                    <a:lumMod val="75000"/>
                  </a:schemeClr>
                </a:solidFill>
                <a:effectLst/>
                <a:latin typeface="+mn-lt"/>
                <a:ea typeface="Times New Roman" panose="02020603050405020304" pitchFamily="18" charset="0"/>
                <a:cs typeface="PT Bold Heading" pitchFamily="2" charset="-78"/>
              </a:rPr>
              <a:t>(A</a:t>
            </a:r>
            <a:endParaRPr kumimoji="0" lang="ar-SA" altLang="ar-SA" b="1" i="0" u="none" strike="noStrike" cap="none" normalizeH="0" baseline="0" dirty="0" smtClean="0">
              <a:ln>
                <a:noFill/>
              </a:ln>
              <a:solidFill>
                <a:schemeClr val="accent1">
                  <a:lumMod val="75000"/>
                </a:schemeClr>
              </a:solidFill>
              <a:effectLst/>
              <a:latin typeface="+mn-lt"/>
              <a:ea typeface="Times New Roman" panose="02020603050405020304" pitchFamily="18" charset="0"/>
              <a:cs typeface="PT Bold Heading"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tab pos="4445000" algn="l"/>
              </a:tabLst>
            </a:pPr>
            <a:r>
              <a:rPr kumimoji="0" lang="ar-SA" altLang="ar-SA" b="1" i="0" u="sng" strike="noStrike" cap="none" normalizeH="0" baseline="0" dirty="0" smtClean="0">
                <a:ln>
                  <a:noFill/>
                </a:ln>
                <a:solidFill>
                  <a:schemeClr val="accent1">
                    <a:lumMod val="75000"/>
                  </a:schemeClr>
                </a:solidFill>
                <a:effectLst/>
                <a:latin typeface="+mn-lt"/>
                <a:ea typeface="Times New Roman" panose="02020603050405020304" pitchFamily="18" charset="0"/>
                <a:cs typeface="PT Bold Heading" pitchFamily="2" charset="-78"/>
              </a:rPr>
              <a:t>بيانات المقرر : </a:t>
            </a:r>
            <a:endParaRPr kumimoji="0" lang="en-US" altLang="ar-SA" b="0" i="0" u="none" strike="noStrike" cap="none" normalizeH="0" baseline="0" dirty="0" smtClean="0">
              <a:ln>
                <a:noFill/>
              </a:ln>
              <a:solidFill>
                <a:schemeClr val="accent1">
                  <a:lumMod val="75000"/>
                </a:schemeClr>
              </a:solidFill>
              <a:effectLst/>
              <a:latin typeface="+mn-lt"/>
              <a:cs typeface="PT Bold Heading"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tab pos="4445000" algn="l"/>
              </a:tabLst>
            </a:pPr>
            <a:r>
              <a:rPr kumimoji="0" lang="ar-SA" altLang="ar-SA" b="1" i="0" u="none" strike="noStrike" cap="none" normalizeH="0" baseline="0" dirty="0" smtClean="0">
                <a:ln>
                  <a:noFill/>
                </a:ln>
                <a:solidFill>
                  <a:schemeClr val="accent1">
                    <a:lumMod val="75000"/>
                  </a:schemeClr>
                </a:solidFill>
                <a:effectLst/>
                <a:latin typeface="+mn-lt"/>
                <a:ea typeface="Times New Roman" panose="02020603050405020304" pitchFamily="18" charset="0"/>
                <a:cs typeface="PT Bold Heading" pitchFamily="2" charset="-78"/>
              </a:rPr>
              <a:t>اسم المقرر :..ثقافة</a:t>
            </a:r>
            <a:r>
              <a:rPr kumimoji="0" lang="ar-SA" altLang="ar-SA" b="1" i="0" u="none" strike="noStrike" cap="none" normalizeH="0" dirty="0" smtClean="0">
                <a:ln>
                  <a:noFill/>
                </a:ln>
                <a:solidFill>
                  <a:schemeClr val="accent1">
                    <a:lumMod val="75000"/>
                  </a:schemeClr>
                </a:solidFill>
                <a:effectLst/>
                <a:latin typeface="+mn-lt"/>
                <a:ea typeface="Times New Roman" panose="02020603050405020304" pitchFamily="18" charset="0"/>
                <a:cs typeface="PT Bold Heading" pitchFamily="2" charset="-78"/>
              </a:rPr>
              <a:t> </a:t>
            </a:r>
            <a:r>
              <a:rPr kumimoji="0" lang="ar-SA" altLang="ar-SA" b="1" i="0" u="none" strike="noStrike" cap="none" normalizeH="0" smtClean="0">
                <a:ln>
                  <a:noFill/>
                </a:ln>
                <a:solidFill>
                  <a:schemeClr val="accent1">
                    <a:lumMod val="75000"/>
                  </a:schemeClr>
                </a:solidFill>
                <a:effectLst/>
                <a:latin typeface="+mn-lt"/>
                <a:ea typeface="Times New Roman" panose="02020603050405020304" pitchFamily="18" charset="0"/>
                <a:cs typeface="PT Bold Heading" pitchFamily="2" charset="-78"/>
              </a:rPr>
              <a:t>طفل </a:t>
            </a:r>
            <a:r>
              <a:rPr kumimoji="0" lang="ar-SA" altLang="ar-SA" b="1" i="0" u="none" strike="noStrike" cap="none" normalizeH="0" baseline="0" smtClean="0">
                <a:ln>
                  <a:noFill/>
                </a:ln>
                <a:solidFill>
                  <a:schemeClr val="accent1">
                    <a:lumMod val="75000"/>
                  </a:schemeClr>
                </a:solidFill>
                <a:effectLst/>
                <a:latin typeface="+mn-lt"/>
                <a:ea typeface="Times New Roman" panose="02020603050405020304" pitchFamily="18" charset="0"/>
                <a:cs typeface="PT Bold Heading" pitchFamily="2" charset="-78"/>
              </a:rPr>
              <a:t>........................................ </a:t>
            </a:r>
            <a:endParaRPr kumimoji="0" lang="en-US" altLang="ar-SA" b="0" i="0" u="none" strike="noStrike" cap="none" normalizeH="0" baseline="0" dirty="0" smtClean="0">
              <a:ln>
                <a:noFill/>
              </a:ln>
              <a:solidFill>
                <a:schemeClr val="accent1">
                  <a:lumMod val="75000"/>
                </a:schemeClr>
              </a:solidFill>
              <a:effectLst/>
              <a:latin typeface="+mn-lt"/>
              <a:cs typeface="PT Bold Heading"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tab pos="4445000" algn="l"/>
              </a:tabLst>
            </a:pPr>
            <a:r>
              <a:rPr kumimoji="0" lang="ar-SA" altLang="ar-SA" b="1" i="0" u="none" strike="noStrike" cap="none" normalizeH="0" baseline="0" dirty="0" smtClean="0">
                <a:ln>
                  <a:noFill/>
                </a:ln>
                <a:solidFill>
                  <a:schemeClr val="accent1">
                    <a:lumMod val="75000"/>
                  </a:schemeClr>
                </a:solidFill>
                <a:effectLst/>
                <a:latin typeface="+mn-lt"/>
                <a:ea typeface="Times New Roman" panose="02020603050405020304" pitchFamily="18" charset="0"/>
                <a:cs typeface="PT Bold Heading" pitchFamily="2" charset="-78"/>
              </a:rPr>
              <a:t>طبيعة المقرر :   </a:t>
            </a:r>
            <a:r>
              <a:rPr kumimoji="0" lang="ar-SA" altLang="ar-SA" b="1" i="0" u="none" strike="noStrike" cap="none" normalizeH="0" baseline="0" dirty="0" err="1" smtClean="0">
                <a:ln>
                  <a:noFill/>
                </a:ln>
                <a:solidFill>
                  <a:schemeClr val="accent1">
                    <a:lumMod val="75000"/>
                  </a:schemeClr>
                </a:solidFill>
                <a:effectLst/>
                <a:latin typeface="+mn-lt"/>
                <a:ea typeface="Times New Roman" panose="02020603050405020304" pitchFamily="18" charset="0"/>
                <a:cs typeface="PT Bold Heading" pitchFamily="2" charset="-78"/>
              </a:rPr>
              <a:t>نظرى</a:t>
            </a:r>
            <a:r>
              <a:rPr kumimoji="0" lang="ar-SA" altLang="ar-SA" b="1" i="0" u="none" strike="noStrike" cap="none" normalizeH="0" baseline="0" dirty="0" smtClean="0">
                <a:ln>
                  <a:noFill/>
                </a:ln>
                <a:solidFill>
                  <a:schemeClr val="accent1">
                    <a:lumMod val="75000"/>
                  </a:schemeClr>
                </a:solidFill>
                <a:effectLst/>
                <a:latin typeface="+mn-lt"/>
                <a:ea typeface="Times New Roman" panose="02020603050405020304" pitchFamily="18" charset="0"/>
                <a:cs typeface="PT Bold Heading" pitchFamily="2" charset="-78"/>
              </a:rPr>
              <a:t> </a:t>
            </a:r>
          </a:p>
          <a:p>
            <a:pPr marL="0" marR="0" lvl="0" indent="0" algn="r" defTabSz="914400" rtl="1" eaLnBrk="0" fontAlgn="base" latinLnBrk="0" hangingPunct="0">
              <a:lnSpc>
                <a:spcPct val="100000"/>
              </a:lnSpc>
              <a:spcBef>
                <a:spcPct val="0"/>
              </a:spcBef>
              <a:spcAft>
                <a:spcPct val="0"/>
              </a:spcAft>
              <a:buClrTx/>
              <a:buSzTx/>
              <a:buFontTx/>
              <a:buNone/>
              <a:tabLst>
                <a:tab pos="4445000" algn="l"/>
              </a:tabLst>
            </a:pPr>
            <a:r>
              <a:rPr lang="ar-SA" altLang="ar-SA" b="1" dirty="0" smtClean="0">
                <a:solidFill>
                  <a:schemeClr val="accent1">
                    <a:lumMod val="75000"/>
                  </a:schemeClr>
                </a:solidFill>
                <a:latin typeface="+mn-lt"/>
                <a:ea typeface="Times New Roman" panose="02020603050405020304" pitchFamily="18" charset="0"/>
                <a:cs typeface="PT Bold Heading" pitchFamily="2" charset="-78"/>
              </a:rPr>
              <a:t>تاريخ المحاضرة :18-3-2020</a:t>
            </a:r>
            <a:r>
              <a:rPr kumimoji="0" lang="ar-SA" altLang="ar-SA" b="1" i="0" u="none" strike="noStrike" cap="none" normalizeH="0" baseline="0" dirty="0" smtClean="0">
                <a:ln>
                  <a:noFill/>
                </a:ln>
                <a:solidFill>
                  <a:schemeClr val="accent1">
                    <a:lumMod val="75000"/>
                  </a:schemeClr>
                </a:solidFill>
                <a:effectLst/>
                <a:latin typeface="+mn-lt"/>
                <a:ea typeface="Times New Roman" panose="02020603050405020304" pitchFamily="18" charset="0"/>
                <a:cs typeface="PT Bold Heading" pitchFamily="2" charset="-78"/>
              </a:rPr>
              <a:t> </a:t>
            </a:r>
          </a:p>
          <a:p>
            <a:pPr marL="0" marR="0" lvl="0" indent="0" algn="r" defTabSz="914400" rtl="1" eaLnBrk="0" fontAlgn="base" latinLnBrk="0" hangingPunct="0">
              <a:lnSpc>
                <a:spcPct val="100000"/>
              </a:lnSpc>
              <a:spcBef>
                <a:spcPct val="0"/>
              </a:spcBef>
              <a:spcAft>
                <a:spcPct val="0"/>
              </a:spcAft>
              <a:buClrTx/>
              <a:buSzTx/>
              <a:buFontTx/>
              <a:buNone/>
              <a:tabLst>
                <a:tab pos="4445000" algn="l"/>
              </a:tabLst>
            </a:pPr>
            <a:r>
              <a:rPr lang="ar-SA" altLang="ar-SA" b="1" dirty="0" smtClean="0">
                <a:solidFill>
                  <a:schemeClr val="accent1">
                    <a:lumMod val="75000"/>
                  </a:schemeClr>
                </a:solidFill>
                <a:latin typeface="+mn-lt"/>
                <a:ea typeface="Times New Roman" panose="02020603050405020304" pitchFamily="18" charset="0"/>
                <a:cs typeface="PT Bold Heading" pitchFamily="2" charset="-78"/>
              </a:rPr>
              <a:t>عنوان المحاضرة </a:t>
            </a:r>
            <a:r>
              <a:rPr lang="ar-SA" altLang="ar-SA" b="1" dirty="0" smtClean="0">
                <a:solidFill>
                  <a:schemeClr val="accent1">
                    <a:lumMod val="75000"/>
                  </a:schemeClr>
                </a:solidFill>
                <a:latin typeface="+mn-lt"/>
                <a:ea typeface="Times New Roman" panose="02020603050405020304" pitchFamily="18" charset="0"/>
                <a:cs typeface="PT Bold Heading" pitchFamily="2" charset="-78"/>
              </a:rPr>
              <a:t>: مصادر </a:t>
            </a:r>
            <a:r>
              <a:rPr lang="ar-SA" altLang="ar-SA" b="1" dirty="0" err="1" smtClean="0">
                <a:solidFill>
                  <a:schemeClr val="accent1">
                    <a:lumMod val="75000"/>
                  </a:schemeClr>
                </a:solidFill>
                <a:latin typeface="+mn-lt"/>
                <a:ea typeface="Times New Roman" panose="02020603050405020304" pitchFamily="18" charset="0"/>
                <a:cs typeface="PT Bold Heading" pitchFamily="2" charset="-78"/>
              </a:rPr>
              <a:t>إشتقاق</a:t>
            </a:r>
            <a:r>
              <a:rPr lang="ar-SA" altLang="ar-SA" b="1" dirty="0" smtClean="0">
                <a:solidFill>
                  <a:schemeClr val="accent1">
                    <a:lumMod val="75000"/>
                  </a:schemeClr>
                </a:solidFill>
                <a:latin typeface="+mn-lt"/>
                <a:ea typeface="Times New Roman" panose="02020603050405020304" pitchFamily="18" charset="0"/>
                <a:cs typeface="PT Bold Heading" pitchFamily="2" charset="-78"/>
              </a:rPr>
              <a:t> ثقافة الطفل ودور الاسرة والمجتمع</a:t>
            </a:r>
            <a:endParaRPr kumimoji="0" lang="ar-SA" altLang="ar-SA" b="1" i="0" u="none" strike="noStrike" cap="none" normalizeH="0" baseline="0" dirty="0" smtClean="0">
              <a:ln>
                <a:noFill/>
              </a:ln>
              <a:solidFill>
                <a:schemeClr val="accent1">
                  <a:lumMod val="75000"/>
                </a:schemeClr>
              </a:solidFill>
              <a:effectLst/>
              <a:latin typeface="+mn-lt"/>
              <a:ea typeface="Times New Roman" panose="02020603050405020304" pitchFamily="18" charset="0"/>
              <a:cs typeface="PT Bold Heading" pitchFamily="2" charset="-78"/>
            </a:endParaRPr>
          </a:p>
        </p:txBody>
      </p:sp>
    </p:spTree>
    <p:extLst>
      <p:ext uri="{BB962C8B-B14F-4D97-AF65-F5344CB8AC3E}">
        <p14:creationId xmlns:p14="http://schemas.microsoft.com/office/powerpoint/2010/main" val="2796652616"/>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2248347"/>
            <a:ext cx="8444752" cy="4609653"/>
          </a:xfrm>
        </p:spPr>
        <p:style>
          <a:lnRef idx="2">
            <a:schemeClr val="accent6">
              <a:shade val="50000"/>
            </a:schemeClr>
          </a:lnRef>
          <a:fillRef idx="1">
            <a:schemeClr val="accent6"/>
          </a:fillRef>
          <a:effectRef idx="0">
            <a:schemeClr val="accent6"/>
          </a:effectRef>
          <a:fontRef idx="minor">
            <a:schemeClr val="lt1"/>
          </a:fontRef>
        </p:style>
        <p:txBody>
          <a:bodyPr/>
          <a:lstStyle/>
          <a:p>
            <a:pPr marL="0" indent="0" algn="r" rtl="1">
              <a:buNone/>
            </a:pPr>
            <a:r>
              <a:rPr lang="ar-EG" dirty="0"/>
              <a:t>1- من القيم الاسلامية الأصلية.</a:t>
            </a:r>
            <a:endParaRPr lang="en-US" dirty="0"/>
          </a:p>
          <a:p>
            <a:pPr marL="0" indent="0" algn="r" rtl="1">
              <a:buNone/>
            </a:pPr>
            <a:r>
              <a:rPr lang="ar-EG" dirty="0"/>
              <a:t>2- من القيم العربية الأصلية.</a:t>
            </a:r>
            <a:endParaRPr lang="en-US" dirty="0"/>
          </a:p>
          <a:p>
            <a:pPr marL="0" indent="0" algn="r" rtl="1">
              <a:buNone/>
            </a:pPr>
            <a:r>
              <a:rPr lang="ar-EG" dirty="0"/>
              <a:t>3- من القيم والمبادئ الديمقراطية.</a:t>
            </a:r>
            <a:endParaRPr lang="en-US" dirty="0"/>
          </a:p>
          <a:p>
            <a:pPr marL="0" indent="0" algn="r" rtl="1">
              <a:buNone/>
            </a:pPr>
            <a:r>
              <a:rPr lang="ar-EG" dirty="0"/>
              <a:t>4- من النظريات والأفكار الفلسفية التربوية .</a:t>
            </a:r>
            <a:endParaRPr lang="en-US" dirty="0"/>
          </a:p>
          <a:p>
            <a:pPr marL="0" indent="0" algn="r" rtl="1">
              <a:buNone/>
            </a:pPr>
            <a:r>
              <a:rPr lang="ar-EG" dirty="0"/>
              <a:t>5- من تجارب الدول العربية في مجال تثقيف الطفل.</a:t>
            </a:r>
            <a:endParaRPr lang="en-US" dirty="0"/>
          </a:p>
          <a:p>
            <a:pPr marL="0" indent="0" algn="r">
              <a:buNone/>
            </a:pPr>
            <a:endParaRPr lang="ar-EG" dirty="0"/>
          </a:p>
        </p:txBody>
      </p:sp>
      <p:sp>
        <p:nvSpPr>
          <p:cNvPr id="2" name="Title 1"/>
          <p:cNvSpPr>
            <a:spLocks noGrp="1"/>
          </p:cNvSpPr>
          <p:nvPr>
            <p:ph type="title"/>
          </p:nvPr>
        </p:nvSpPr>
        <p:spPr>
          <a:prstGeom prst="flowChartMagneticTape">
            <a:avLst/>
          </a:prstGeom>
        </p:spPr>
        <p:style>
          <a:lnRef idx="1">
            <a:schemeClr val="accent6"/>
          </a:lnRef>
          <a:fillRef idx="2">
            <a:schemeClr val="accent6"/>
          </a:fillRef>
          <a:effectRef idx="1">
            <a:schemeClr val="accent6"/>
          </a:effectRef>
          <a:fontRef idx="minor">
            <a:schemeClr val="dk1"/>
          </a:fontRef>
        </p:style>
        <p:txBody>
          <a:bodyPr/>
          <a:lstStyle/>
          <a:p>
            <a:r>
              <a:rPr lang="ar-EG" sz="4800" b="1" dirty="0"/>
              <a:t>مصادر اشتقاق ثقافة الطفل </a:t>
            </a:r>
            <a:endParaRPr lang="ar-EG" sz="4800"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114925"/>
            <a:ext cx="2619375" cy="1743075"/>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5114925"/>
            <a:ext cx="2762947" cy="1698719"/>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91304723"/>
      </p:ext>
    </p:extLst>
  </p:cSld>
  <p:clrMapOvr>
    <a:masterClrMapping/>
  </p:clrMapOvr>
  <mc:AlternateContent xmlns:mc="http://schemas.openxmlformats.org/markup-compatibility/2006" xmlns:p14="http://schemas.microsoft.com/office/powerpoint/2010/main">
    <mc:Choice Requires="p14">
      <p:transition spd="slow">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pPr marL="0" indent="0" algn="r" rtl="1">
              <a:buNone/>
            </a:pPr>
            <a:r>
              <a:rPr lang="ar-EG" dirty="0"/>
              <a:t>مما لا شك فيه أن المبادئ العربية العامة لتثقيف الطفل تتوقف عن سياسة الدولة من تحديد الغايات والمقاصد ونظرتها للإنسان ومكانته في المجتمع وحقوقه وواجباته.</a:t>
            </a:r>
            <a:endParaRPr lang="en-US" dirty="0"/>
          </a:p>
          <a:p>
            <a:pPr marL="0" indent="0" algn="r" rtl="1">
              <a:buNone/>
            </a:pPr>
            <a:r>
              <a:rPr lang="ar-EG" dirty="0"/>
              <a:t>عليه يمكن أن تتمثل في بعض المبادئ وهي كالتالي:</a:t>
            </a:r>
            <a:endParaRPr lang="en-US" dirty="0"/>
          </a:p>
          <a:p>
            <a:pPr marL="0" indent="0" algn="r" rtl="1">
              <a:buNone/>
            </a:pPr>
            <a:r>
              <a:rPr lang="ar-EG" dirty="0"/>
              <a:t>• النظر للإنسان بعقل واعتبار التعليم حقا واجبا على كل إنسان.</a:t>
            </a:r>
            <a:endParaRPr lang="en-US" dirty="0"/>
          </a:p>
          <a:p>
            <a:pPr marL="0" indent="0" algn="r" rtl="1">
              <a:buNone/>
            </a:pPr>
            <a:r>
              <a:rPr lang="ar-EG" dirty="0"/>
              <a:t>• تقدير العلم والعلماء.</a:t>
            </a:r>
            <a:endParaRPr lang="en-US" dirty="0"/>
          </a:p>
          <a:p>
            <a:pPr marL="0" indent="0" algn="r" rtl="1">
              <a:buNone/>
            </a:pPr>
            <a:r>
              <a:rPr lang="ar-EG" dirty="0"/>
              <a:t>• العناية بالجوانب المختلفة للإنسان.</a:t>
            </a:r>
            <a:endParaRPr lang="en-US" dirty="0"/>
          </a:p>
          <a:p>
            <a:pPr marL="0" indent="0" algn="r" rtl="1">
              <a:buNone/>
            </a:pPr>
            <a:r>
              <a:rPr lang="ar-EG" dirty="0"/>
              <a:t>• التربية هي أساس تنظيم المجتمع.</a:t>
            </a:r>
            <a:endParaRPr lang="en-US" dirty="0"/>
          </a:p>
          <a:p>
            <a:pPr marL="0" indent="0" algn="r" rtl="1">
              <a:buNone/>
            </a:pPr>
            <a:r>
              <a:rPr lang="ar-EG" dirty="0"/>
              <a:t>• العناية بالطفولة.</a:t>
            </a:r>
            <a:endParaRPr lang="en-US" dirty="0"/>
          </a:p>
          <a:p>
            <a:pPr marL="0" indent="0" algn="r" rtl="1">
              <a:buNone/>
            </a:pPr>
            <a:r>
              <a:rPr lang="ar-EG" dirty="0"/>
              <a:t>• التعليم مفتاح التغيير وأداته.</a:t>
            </a:r>
            <a:endParaRPr lang="en-US" dirty="0"/>
          </a:p>
          <a:p>
            <a:pPr marL="0" indent="0" algn="r" rtl="1">
              <a:buNone/>
            </a:pPr>
            <a:r>
              <a:rPr lang="ar-EG" dirty="0"/>
              <a:t>• التربية المستدامة.</a:t>
            </a:r>
            <a:endParaRPr lang="en-US" dirty="0"/>
          </a:p>
          <a:p>
            <a:pPr marL="0" indent="0" algn="r">
              <a:buNone/>
            </a:pPr>
            <a:endParaRPr lang="ar-EG" dirty="0"/>
          </a:p>
        </p:txBody>
      </p:sp>
      <p:sp>
        <p:nvSpPr>
          <p:cNvPr id="2" name="Title 1"/>
          <p:cNvSpPr>
            <a:spLocks noGrp="1"/>
          </p:cNvSpPr>
          <p:nvPr>
            <p:ph type="title"/>
          </p:nvPr>
        </p:nvSpPr>
        <p:spPr>
          <a:prstGeom prst="flowChartPunchedTape">
            <a:avLst/>
          </a:prstGeom>
        </p:spPr>
        <p:style>
          <a:lnRef idx="0">
            <a:schemeClr val="accent5"/>
          </a:lnRef>
          <a:fillRef idx="3">
            <a:schemeClr val="accent5"/>
          </a:fillRef>
          <a:effectRef idx="3">
            <a:schemeClr val="accent5"/>
          </a:effectRef>
          <a:fontRef idx="minor">
            <a:schemeClr val="lt1"/>
          </a:fontRef>
        </p:style>
        <p:txBody>
          <a:bodyPr>
            <a:normAutofit fontScale="90000"/>
          </a:bodyPr>
          <a:lstStyle/>
          <a:p>
            <a:r>
              <a:rPr lang="ar-EG" b="1" dirty="0"/>
              <a:t>المبادئ العامة لتثقيف الطفل </a:t>
            </a:r>
            <a:endParaRPr lang="ar-EG"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4495800"/>
            <a:ext cx="2876550" cy="159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5199842"/>
      </p:ext>
    </p:extLst>
  </p:cSld>
  <p:clrMapOvr>
    <a:masterClrMapping/>
  </p:clrMapOvr>
  <mc:AlternateContent xmlns:mc="http://schemas.openxmlformats.org/markup-compatibility/2006" xmlns:p14="http://schemas.microsoft.com/office/powerpoint/2010/main">
    <mc:Choice Requires="p14">
      <p:transition spd="slow">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3">
            <a:schemeClr val="lt1"/>
          </a:lnRef>
          <a:fillRef idx="1">
            <a:schemeClr val="accent4"/>
          </a:fillRef>
          <a:effectRef idx="1">
            <a:schemeClr val="accent4"/>
          </a:effectRef>
          <a:fontRef idx="minor">
            <a:schemeClr val="lt1"/>
          </a:fontRef>
        </p:style>
        <p:txBody>
          <a:bodyPr>
            <a:normAutofit/>
          </a:bodyPr>
          <a:lstStyle/>
          <a:p>
            <a:pPr marL="0" lvl="0" indent="0" algn="just" rtl="1">
              <a:buNone/>
            </a:pPr>
            <a:r>
              <a:rPr lang="ar-EG" dirty="0"/>
              <a:t>انخفاض جودة ونوعيّة المنتج الثقافي والأدبي المقدّم بالإضافة إلى كميّته، حيث لا زالت الثقافة المقدمة للطفل في عالمنا العربي تحت وطأة التنظير والتأديب.</a:t>
            </a:r>
            <a:endParaRPr lang="en-US" dirty="0"/>
          </a:p>
          <a:p>
            <a:pPr marL="0" lvl="0" indent="0" algn="just" rtl="1">
              <a:buNone/>
            </a:pPr>
            <a:r>
              <a:rPr lang="ar-EG" dirty="0"/>
              <a:t>استخدام أسلوب الحفظ والتلقين في طرح المادة الثقافية المقدّمة.</a:t>
            </a:r>
            <a:endParaRPr lang="en-US" dirty="0"/>
          </a:p>
          <a:p>
            <a:pPr marL="0" lvl="0" indent="0" algn="just" rtl="1">
              <a:buNone/>
            </a:pPr>
            <a:r>
              <a:rPr lang="ar-EG" dirty="0"/>
              <a:t>غياب ثقافة الإبداع التي تحفّز الطفل على التفكير والتحليل والنقد وكذلك المشاركة مع الآخرين والعمل الجماعي.</a:t>
            </a:r>
            <a:endParaRPr lang="en-US" dirty="0"/>
          </a:p>
          <a:p>
            <a:pPr marL="0" lvl="0" indent="0" algn="just" rtl="1">
              <a:buNone/>
            </a:pPr>
            <a:r>
              <a:rPr lang="ar-EG" dirty="0"/>
              <a:t>فقر المكتبة العربيّة بنتاجات الفنون والأدب التي تخص الأطفال بالإضافة إلى النقص الكبير في مجال الترجمة من الثقافات الأخرى التي تُعنى بالأطفال</a:t>
            </a:r>
            <a:r>
              <a:rPr lang="en-US" dirty="0" smtClean="0"/>
              <a:t>.</a:t>
            </a:r>
            <a:endParaRPr lang="ar-EG" dirty="0"/>
          </a:p>
        </p:txBody>
      </p:sp>
      <p:sp>
        <p:nvSpPr>
          <p:cNvPr id="2" name="Title 1"/>
          <p:cNvSpPr>
            <a:spLocks noGrp="1"/>
          </p:cNvSpPr>
          <p:nvPr>
            <p:ph type="title"/>
          </p:nvPr>
        </p:nvSpPr>
        <p:spPr>
          <a:prstGeom prst="hexagon">
            <a:avLst/>
          </a:prstGeom>
        </p:spPr>
        <p:style>
          <a:lnRef idx="1">
            <a:schemeClr val="accent3"/>
          </a:lnRef>
          <a:fillRef idx="2">
            <a:schemeClr val="accent3"/>
          </a:fillRef>
          <a:effectRef idx="1">
            <a:schemeClr val="accent3"/>
          </a:effectRef>
          <a:fontRef idx="minor">
            <a:schemeClr val="dk1"/>
          </a:fontRef>
        </p:style>
        <p:txBody>
          <a:bodyPr>
            <a:normAutofit fontScale="90000"/>
          </a:bodyPr>
          <a:lstStyle/>
          <a:p>
            <a:r>
              <a:rPr lang="ar-EG" b="1" dirty="0" smtClean="0"/>
              <a:t>معوّقات </a:t>
            </a:r>
            <a:r>
              <a:rPr lang="ar-EG" b="1" dirty="0"/>
              <a:t>ثقافة </a:t>
            </a:r>
            <a:r>
              <a:rPr lang="ar-EG" b="1" dirty="0" smtClean="0"/>
              <a:t>الطفل</a:t>
            </a:r>
            <a:endParaRPr lang="ar-EG" dirty="0"/>
          </a:p>
        </p:txBody>
      </p:sp>
    </p:spTree>
    <p:extLst>
      <p:ext uri="{BB962C8B-B14F-4D97-AF65-F5344CB8AC3E}">
        <p14:creationId xmlns:p14="http://schemas.microsoft.com/office/powerpoint/2010/main" val="18716874"/>
      </p:ext>
    </p:extLst>
  </p:cSld>
  <p:clrMapOvr>
    <a:masterClrMapping/>
  </p:clrMapOvr>
  <mc:AlternateContent xmlns:mc="http://schemas.openxmlformats.org/markup-compatibility/2006" xmlns:p14="http://schemas.microsoft.com/office/powerpoint/2010/main">
    <mc:Choice Requires="p14">
      <p:transition spd="slow">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334000"/>
          </a:xfrm>
        </p:spPr>
        <p:style>
          <a:lnRef idx="1">
            <a:schemeClr val="accent5"/>
          </a:lnRef>
          <a:fillRef idx="2">
            <a:schemeClr val="accent5"/>
          </a:fillRef>
          <a:effectRef idx="1">
            <a:schemeClr val="accent5"/>
          </a:effectRef>
          <a:fontRef idx="minor">
            <a:schemeClr val="dk1"/>
          </a:fontRef>
        </p:style>
        <p:txBody>
          <a:bodyPr>
            <a:normAutofit fontScale="85000" lnSpcReduction="10000"/>
          </a:bodyPr>
          <a:lstStyle/>
          <a:p>
            <a:pPr marL="0" indent="0" algn="just" rtl="1">
              <a:buNone/>
            </a:pPr>
            <a:r>
              <a:rPr lang="ar-EG" dirty="0"/>
              <a:t>إن الثقافة تؤثر في الطفل من خلال مؤسساتها المختلفة، وبعض هذه المؤسسات لها أثرها التربوي المقصود، أي أن مهمتها الرئيسية هي تربية الطفل وإعداده الإعداد المناسب لعضوية المجتمع، الذي يعيش فيه، ونذكر من هذه المؤسسات:</a:t>
            </a:r>
            <a:endParaRPr lang="en-US" dirty="0"/>
          </a:p>
          <a:p>
            <a:pPr marL="0" indent="0" algn="just" rtl="1">
              <a:buNone/>
            </a:pPr>
            <a:r>
              <a:rPr lang="ar-EG" dirty="0"/>
              <a:t>الأسرة والمدرسة إلا أن معظم المؤسسات الثقافية الأخرى كالصحافة والمجلات والإذاعة والتلفاز وغيرها، تتجه إلى الكبار والصغار معاً، أي أن تأثيرها يبدأ منذ طفولة المواطن، ويستمر خلال مراحل نموه </a:t>
            </a:r>
            <a:r>
              <a:rPr lang="ar-EG" dirty="0" smtClean="0"/>
              <a:t>وحياته.</a:t>
            </a:r>
            <a:endParaRPr lang="en-US" dirty="0"/>
          </a:p>
          <a:p>
            <a:pPr marL="0" indent="0" algn="just" rtl="1">
              <a:buNone/>
            </a:pPr>
            <a:r>
              <a:rPr lang="ar-EG" dirty="0"/>
              <a:t>ويهمنا هنا معرفة وسائط ثقافة الطفل بأنواعها المختلفة، وتقسم هذه الوسائط إلى عدة فئات أبرزها ما يلي:</a:t>
            </a:r>
            <a:endParaRPr lang="en-US" dirty="0"/>
          </a:p>
          <a:p>
            <a:pPr marL="0" indent="0" algn="just" rtl="1">
              <a:buNone/>
            </a:pPr>
            <a:r>
              <a:rPr lang="ar-EG" dirty="0"/>
              <a:t>1</a:t>
            </a:r>
            <a:r>
              <a:rPr lang="ar-EG" b="1" dirty="0"/>
              <a:t>- الوسائط المكتوبة:</a:t>
            </a:r>
            <a:r>
              <a:rPr lang="ar-EG" dirty="0"/>
              <a:t> وتتضمن أدب الأطفال من قصص وحكايات، وكذلك المجلات والمعاجم ودوائر المعرفة العلمية والتاريخية، وكتب السير والتراجم.</a:t>
            </a:r>
            <a:endParaRPr lang="en-US" dirty="0"/>
          </a:p>
          <a:p>
            <a:pPr marL="0" indent="0" algn="just" rtl="1">
              <a:buNone/>
            </a:pPr>
            <a:r>
              <a:rPr lang="ar-EG" dirty="0"/>
              <a:t>2</a:t>
            </a:r>
            <a:r>
              <a:rPr lang="ar-EG" b="1" dirty="0"/>
              <a:t>- الوسائط المسموعة والمرئية:</a:t>
            </a:r>
            <a:r>
              <a:rPr lang="ar-EG" dirty="0"/>
              <a:t> وتتضمن المسلسلات والحكايات والبرامج التي تعرض في الإذاعة، وكذلك برامج التلفاز على اختلافها: تربوية، وتعليمية، ووثائقية، وترفيهية، ومغامرات - وتاريخية.</a:t>
            </a:r>
            <a:endParaRPr lang="en-US" dirty="0"/>
          </a:p>
          <a:p>
            <a:pPr marL="0" indent="0" algn="just" rtl="1">
              <a:buNone/>
            </a:pPr>
            <a:r>
              <a:rPr lang="ar-EG" dirty="0"/>
              <a:t>3</a:t>
            </a:r>
            <a:r>
              <a:rPr lang="ar-EG" b="1" dirty="0"/>
              <a:t>- الوسائط المجسدة:</a:t>
            </a:r>
            <a:r>
              <a:rPr lang="ar-EG" dirty="0"/>
              <a:t> من مسرح أطفال، ومسرح دمى، على اختلاف موضوعاتها ومستوياتها.</a:t>
            </a:r>
            <a:endParaRPr lang="en-US" dirty="0"/>
          </a:p>
          <a:p>
            <a:pPr marL="0" indent="0" algn="just" rtl="1">
              <a:buNone/>
            </a:pPr>
            <a:r>
              <a:rPr lang="ar-EG" dirty="0"/>
              <a:t>4</a:t>
            </a:r>
            <a:r>
              <a:rPr lang="ar-EG" b="1" dirty="0"/>
              <a:t>- الفنون الجميلة:</a:t>
            </a:r>
            <a:r>
              <a:rPr lang="ar-EG" dirty="0"/>
              <a:t> وتتضمن الموسيقى والأغاني للأطفال وكذلك الفنون التشكيلية.</a:t>
            </a:r>
            <a:endParaRPr lang="en-US" dirty="0"/>
          </a:p>
          <a:p>
            <a:pPr marL="0" indent="0" algn="just" rtl="1">
              <a:buNone/>
            </a:pPr>
            <a:r>
              <a:rPr lang="ar-EG" dirty="0"/>
              <a:t>5- الوسائل التربوية والألعاب: وهي تضم تشكيله كبيرة من الأنشطة المعرفية:</a:t>
            </a:r>
            <a:endParaRPr lang="en-US" dirty="0"/>
          </a:p>
          <a:p>
            <a:pPr marL="0" indent="0" algn="just" rtl="1">
              <a:buNone/>
            </a:pPr>
            <a:r>
              <a:rPr lang="ar-EG" dirty="0"/>
              <a:t>أرقام، حساب، رياضيات، علوم، تاريخ، جغرافيا، علوم الطبيعة والحياة، ألعاب فكرية، وألعاب مهارة.</a:t>
            </a:r>
            <a:endParaRPr lang="en-US" dirty="0"/>
          </a:p>
          <a:p>
            <a:pPr marL="0" indent="0" algn="just">
              <a:buNone/>
            </a:pPr>
            <a:endParaRPr lang="ar-EG" dirty="0"/>
          </a:p>
        </p:txBody>
      </p:sp>
      <p:sp>
        <p:nvSpPr>
          <p:cNvPr id="2" name="Title 1"/>
          <p:cNvSpPr>
            <a:spLocks noGrp="1"/>
          </p:cNvSpPr>
          <p:nvPr>
            <p:ph type="title"/>
          </p:nvPr>
        </p:nvSpPr>
        <p:spPr>
          <a:xfrm>
            <a:off x="457200" y="274638"/>
            <a:ext cx="8229600" cy="715962"/>
          </a:xfrm>
          <a:prstGeom prst="downArrow">
            <a:avLst/>
          </a:prstGeom>
        </p:spPr>
        <p:style>
          <a:lnRef idx="0">
            <a:schemeClr val="accent4"/>
          </a:lnRef>
          <a:fillRef idx="3">
            <a:schemeClr val="accent4"/>
          </a:fillRef>
          <a:effectRef idx="3">
            <a:schemeClr val="accent4"/>
          </a:effectRef>
          <a:fontRef idx="minor">
            <a:schemeClr val="lt1"/>
          </a:fontRef>
        </p:style>
        <p:txBody>
          <a:bodyPr>
            <a:normAutofit fontScale="90000"/>
          </a:bodyPr>
          <a:lstStyle/>
          <a:p>
            <a:r>
              <a:rPr lang="ar-EG" b="1" dirty="0"/>
              <a:t>وسائط ثقافة الطفل</a:t>
            </a:r>
            <a:endParaRPr lang="ar-EG" dirty="0"/>
          </a:p>
        </p:txBody>
      </p:sp>
    </p:spTree>
    <p:extLst>
      <p:ext uri="{BB962C8B-B14F-4D97-AF65-F5344CB8AC3E}">
        <p14:creationId xmlns:p14="http://schemas.microsoft.com/office/powerpoint/2010/main" val="886761411"/>
      </p:ext>
    </p:extLst>
  </p:cSld>
  <p:clrMapOvr>
    <a:masterClrMapping/>
  </p:clrMapOvr>
  <mc:AlternateContent xmlns:mc="http://schemas.openxmlformats.org/markup-compatibility/2006" xmlns:p14="http://schemas.microsoft.com/office/powerpoint/2010/main">
    <mc:Choice Requires="p14">
      <p:transition spd="slow">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8686800" cy="5562600"/>
          </a:xfrm>
        </p:spPr>
        <p:style>
          <a:lnRef idx="1">
            <a:schemeClr val="dk1"/>
          </a:lnRef>
          <a:fillRef idx="2">
            <a:schemeClr val="dk1"/>
          </a:fillRef>
          <a:effectRef idx="1">
            <a:schemeClr val="dk1"/>
          </a:effectRef>
          <a:fontRef idx="minor">
            <a:schemeClr val="dk1"/>
          </a:fontRef>
        </p:style>
        <p:txBody>
          <a:bodyPr>
            <a:normAutofit fontScale="85000" lnSpcReduction="20000"/>
          </a:bodyPr>
          <a:lstStyle/>
          <a:p>
            <a:pPr marL="0" indent="0" algn="just" rtl="1">
              <a:buNone/>
            </a:pPr>
            <a:r>
              <a:rPr lang="ar-EG" dirty="0"/>
              <a:t>تعتبر الأسرة مجالا مركّزا تنشد فيه التربية لتستثمر عوامل الثقافة وجوانبها ,ولتتيح للناشئين تشرّبها والتأثر بها، وحيثما كانت الثقافة صادقة في تعبيرها عن خصائص الأمة ، وذاتيتها مستوعبة لقيمها الإنسانية ،معبّرة عنها كانت التربية في نطاق الأسرة وسيلة صالحة لتنشئة الأجيال عليها.</a:t>
            </a:r>
            <a:endParaRPr lang="en-US" dirty="0"/>
          </a:p>
          <a:p>
            <a:pPr marL="0" indent="0" algn="just" rtl="1">
              <a:buNone/>
            </a:pPr>
            <a:r>
              <a:rPr lang="ar-EG" dirty="0"/>
              <a:t>ومن خلال التطور الحضاري الذي حققه المجتمع الإنساني أصبحت الأسرة قاصرة بمفردها عن تأمين متطلبات النمو المعرفي عند الأطفال.ولكن دور الأسرة يصبح فعالا ً عندما تسعى الأسرة إلى توفير وسائل الاتصال الثقافي الخاصة بالأطفال, وتكوين مدركات مختلفة اعتماداً على الكلمات والصور والرسوم والأصوات , وكلّ ما يجسّد المعاني والمواقف .وبالتالي ينتقل الطفل إلى مستوى الفهم بناء على هذه الخبرات وتنظيمها , ونجد أنّ للأسرة دوراً في تنمية ثقافة الطفل , ومن خلالها تأتي تنمية التفكير العلمي لديهم , وهذا يتطلب جهد الأسرة المتواصل على تنظيم خبرات الأطفال ، وإتاحة الفرص لهم للتعبير عن أفكارهم, وتعزيز التفكيرالعلمي الموضوعي لديهم ، وتنمية قدراتهم على الحوار المنطقي .</a:t>
            </a:r>
            <a:endParaRPr lang="en-US" dirty="0"/>
          </a:p>
          <a:p>
            <a:pPr marL="0" indent="0" algn="just" rtl="1">
              <a:buNone/>
            </a:pPr>
            <a:r>
              <a:rPr lang="ar-EG" dirty="0"/>
              <a:t>إنّه من السهل الحصول على الأطفال لأنّها عمليّة( بيولوجية) لا تحتاج لمهارة أو ذكاء أو تدريب, ولكنّ التحدّي هو تنشئتهم, والهدف البعيد لكلّ الآباء والأمهات هو تنشئة الأطفال تنشئة سليمة معافاة، وغرس القيم والمفاهيم الثقافية بحسب مستواهم الفكري من خلال إشاعة الجو الثقافي في جو الأسرة ,وإذا نشأ الطفل في بيت مفعم بالثقافة – الأب يقرأ ويبحث والأم تقرأ وتتابع المستجدّات، والكتب والصحف والمجلات المتوافرة في المنزل ،فإنّ هذا الطفل من غير شك سيتأثّر بهذا الجو ويعود عليه بالخير . وينبغي على الإعلام أن يقوم بإنتاج برامج تثقيفية لتنبيه الأهل إلى هذا المجال وبذلك يقدّم هذا الإنتاج التهيئة والارتقاء.</a:t>
            </a:r>
            <a:endParaRPr lang="en-US" dirty="0"/>
          </a:p>
          <a:p>
            <a:pPr marL="0" indent="0" algn="just" rtl="1">
              <a:buNone/>
            </a:pPr>
            <a:r>
              <a:rPr lang="ar-EG" dirty="0"/>
              <a:t>- صحيح أنّ دور الأسرة تراجع في المسألة الثقافية عندما أصبحت الأم تعمل ، وتقضي الفترات الطويلة خارج البيت، وتخلخل التفاعل بين الأم والأطفال وهو حجر الزاوية في بناء ثقافة الطفل ومع ذلك يبقى دور الأسرة له الأهمية في تنمية ثقافة الطفل عبر المراقبة الدائمة لمسيرة أطفالها وترغيبهم بالمطالعة ،وبانتقاء المصادر الثقافية الراقية.</a:t>
            </a:r>
            <a:endParaRPr lang="en-US" dirty="0"/>
          </a:p>
          <a:p>
            <a:pPr marL="0" indent="0" algn="just">
              <a:buNone/>
            </a:pPr>
            <a:endParaRPr lang="ar-EG" dirty="0"/>
          </a:p>
        </p:txBody>
      </p:sp>
      <p:sp>
        <p:nvSpPr>
          <p:cNvPr id="2" name="Title 1"/>
          <p:cNvSpPr>
            <a:spLocks noGrp="1"/>
          </p:cNvSpPr>
          <p:nvPr>
            <p:ph type="title"/>
          </p:nvPr>
        </p:nvSpPr>
        <p:spPr>
          <a:xfrm>
            <a:off x="457200" y="274638"/>
            <a:ext cx="8229600" cy="639762"/>
          </a:xfrm>
          <a:prstGeom prst="horizontalScroll">
            <a:avLst/>
          </a:prstGeom>
        </p:spPr>
        <p:style>
          <a:lnRef idx="1">
            <a:schemeClr val="accent2"/>
          </a:lnRef>
          <a:fillRef idx="2">
            <a:schemeClr val="accent2"/>
          </a:fillRef>
          <a:effectRef idx="1">
            <a:schemeClr val="accent2"/>
          </a:effectRef>
          <a:fontRef idx="minor">
            <a:schemeClr val="dk1"/>
          </a:fontRef>
        </p:style>
        <p:txBody>
          <a:bodyPr>
            <a:noAutofit/>
          </a:bodyPr>
          <a:lstStyle/>
          <a:p>
            <a:r>
              <a:rPr lang="ar-EG" sz="3200" b="1" dirty="0"/>
              <a:t>دور الأسرة في ثقافة الطفل</a:t>
            </a:r>
            <a:endParaRPr lang="ar-EG" sz="3200" dirty="0"/>
          </a:p>
        </p:txBody>
      </p:sp>
    </p:spTree>
    <p:extLst>
      <p:ext uri="{BB962C8B-B14F-4D97-AF65-F5344CB8AC3E}">
        <p14:creationId xmlns:p14="http://schemas.microsoft.com/office/powerpoint/2010/main" val="2424304648"/>
      </p:ext>
    </p:extLst>
  </p:cSld>
  <p:clrMapOvr>
    <a:masterClrMapping/>
  </p:clrMapOvr>
  <mc:AlternateContent xmlns:mc="http://schemas.openxmlformats.org/markup-compatibility/2006" xmlns:p14="http://schemas.microsoft.com/office/powerpoint/2010/main">
    <mc:Choice Requires="p14">
      <p:transition spd="slow">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2"/>
                                        </p:tgtEl>
                                        <p:attrNameLst>
                                          <p:attrName>r</p:attrName>
                                        </p:attrNameLst>
                                      </p:cBhvr>
                                    </p:animRot>
                                    <p:animRot by="-240000">
                                      <p:cBhvr>
                                        <p:cTn id="7" dur="200" fill="hold">
                                          <p:stCondLst>
                                            <p:cond delay="200"/>
                                          </p:stCondLst>
                                        </p:cTn>
                                        <p:tgtEl>
                                          <p:spTgt spid="2"/>
                                        </p:tgtEl>
                                        <p:attrNameLst>
                                          <p:attrName>r</p:attrName>
                                        </p:attrNameLst>
                                      </p:cBhvr>
                                    </p:animRot>
                                    <p:animRot by="240000">
                                      <p:cBhvr>
                                        <p:cTn id="8" dur="200" fill="hold">
                                          <p:stCondLst>
                                            <p:cond delay="400"/>
                                          </p:stCondLst>
                                        </p:cTn>
                                        <p:tgtEl>
                                          <p:spTgt spid="2"/>
                                        </p:tgtEl>
                                        <p:attrNameLst>
                                          <p:attrName>r</p:attrName>
                                        </p:attrNameLst>
                                      </p:cBhvr>
                                    </p:animRot>
                                    <p:animRot by="-240000">
                                      <p:cBhvr>
                                        <p:cTn id="9" dur="200" fill="hold">
                                          <p:stCondLst>
                                            <p:cond delay="600"/>
                                          </p:stCondLst>
                                        </p:cTn>
                                        <p:tgtEl>
                                          <p:spTgt spid="2"/>
                                        </p:tgtEl>
                                        <p:attrNameLst>
                                          <p:attrName>r</p:attrName>
                                        </p:attrNameLst>
                                      </p:cBhvr>
                                    </p:animRot>
                                    <p:animRot by="120000">
                                      <p:cBhvr>
                                        <p:cTn id="10" dur="200" fill="hold">
                                          <p:stCondLst>
                                            <p:cond delay="80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458200" cy="5105400"/>
          </a:xfrm>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pPr marL="0" indent="0" algn="just" rtl="1">
              <a:buNone/>
            </a:pPr>
            <a:r>
              <a:rPr lang="ar-EG" dirty="0"/>
              <a:t>تكتسب المدرسة دوراً مهماً في المجتمع بشكل عام وفي حياة الطفل بشكل خاص. فغير دورها التعليمي في مجالي القراءة والكتابة، فهي يناط بها مسؤولية التربية أولاً ولذا سميت الوزارات التعليمية بوزارات التربية والتعليم.</a:t>
            </a:r>
            <a:endParaRPr lang="en-US" dirty="0"/>
          </a:p>
          <a:p>
            <a:pPr marL="0" indent="0" algn="just" rtl="1">
              <a:buNone/>
            </a:pPr>
            <a:r>
              <a:rPr lang="ar-EG" dirty="0"/>
              <a:t>ليس هذا فحسب وإنما تساعد المدرسة الطفل على فهم الواقع المحيط به والاندماج السريع والتفاعل معه وتساعده على الاكتشاف وإشباع حاجاته الذهنية عبر مواد الدراسة، وإشباع حاجاته الثقافية بمجموعة المعارف الموجودة المختلفة.</a:t>
            </a:r>
            <a:endParaRPr lang="en-US" dirty="0"/>
          </a:p>
          <a:p>
            <a:pPr marL="0" indent="0" algn="just" rtl="1">
              <a:buNone/>
            </a:pPr>
            <a:r>
              <a:rPr lang="ar-EG" dirty="0"/>
              <a:t>وإعداده للاستزادة فيها من أي حقل آخر، وإشباع حاجاته الاجتماعية عبر العلاقات مع الزملاء وهم يمثلون المجتمع الصغير للطفل الذي يتدرب فيه على الاندماج مع روح الجماعة والتمثل بقيمها لإعداده لدخول المجتمع الواسع.</a:t>
            </a:r>
            <a:endParaRPr lang="en-US" dirty="0"/>
          </a:p>
          <a:p>
            <a:pPr marL="0" indent="0" algn="just" rtl="1">
              <a:buNone/>
            </a:pPr>
            <a:r>
              <a:rPr lang="ar-EG" dirty="0"/>
              <a:t>وبما أن الطفل دائماً هو محور التربية، فإن المدرسة يجب أن تهتم به أكثر مما تهتم بالمناهج التعليمية وذلك لتفادي تسربهم من المدارس أو عدم تفاعلهم فيها.</a:t>
            </a:r>
            <a:endParaRPr lang="en-US" dirty="0"/>
          </a:p>
          <a:p>
            <a:pPr marL="0" indent="0" algn="just" rtl="1">
              <a:buNone/>
            </a:pPr>
            <a:r>
              <a:rPr lang="ar-EG" dirty="0"/>
              <a:t>إن المجتمع بحاجة ماسة إلى قادة في السياسة والفنون والعلوم لمواكبة ومسايرة عصر التقدم والتكنولوجيا , عصر الكمبيوتر وفضاء الانترنيت ، والمدرسة هي التي تكشف هؤلاء القادة والساسة وتشجعهم وتعدهم حتى يتبوءا مكانتهم المناسبة في المجتمع .</a:t>
            </a:r>
            <a:endParaRPr lang="en-US" dirty="0"/>
          </a:p>
          <a:p>
            <a:pPr marL="0" indent="0" algn="just" rtl="1">
              <a:buNone/>
            </a:pPr>
            <a:r>
              <a:rPr lang="ar-EG" dirty="0"/>
              <a:t>إن الحديث عن المدرسة لا يمكن فصله عن الحديث عن المجتمع ، إذ أن المجتمع يتكون من مجموعة أفراد لهم عادات وتقاليد وقيم مشتركة ، والمدرسة تتلقى أبناء هذا المجتمع وتهيئهم لأن يحتلوا مكانتهم في المجتمع كأعضاء ومواطنين صالحين لأن يعيشوا مع غيرهم. ولهذا تنظر التربية الحديثة إلى المدرسة باعتبارها مجتمعا صغيرا شبيها بالمجتمع الكبير الذي تقوم فيه .</a:t>
            </a:r>
            <a:endParaRPr lang="en-US" dirty="0"/>
          </a:p>
          <a:p>
            <a:pPr marL="0" indent="0" algn="just">
              <a:buNone/>
            </a:pPr>
            <a:endParaRPr lang="ar-EG" dirty="0"/>
          </a:p>
        </p:txBody>
      </p:sp>
      <p:sp>
        <p:nvSpPr>
          <p:cNvPr id="2" name="Title 1"/>
          <p:cNvSpPr>
            <a:spLocks noGrp="1"/>
          </p:cNvSpPr>
          <p:nvPr>
            <p:ph type="title"/>
          </p:nvPr>
        </p:nvSpPr>
        <p:spPr>
          <a:xfrm>
            <a:off x="457200" y="274638"/>
            <a:ext cx="8229600" cy="1020762"/>
          </a:xfrm>
        </p:spPr>
        <p:style>
          <a:lnRef idx="3">
            <a:schemeClr val="lt1"/>
          </a:lnRef>
          <a:fillRef idx="1">
            <a:schemeClr val="accent1"/>
          </a:fillRef>
          <a:effectRef idx="1">
            <a:schemeClr val="accent1"/>
          </a:effectRef>
          <a:fontRef idx="minor">
            <a:schemeClr val="lt1"/>
          </a:fontRef>
        </p:style>
        <p:txBody>
          <a:bodyPr/>
          <a:lstStyle/>
          <a:p>
            <a:r>
              <a:rPr lang="ar-EG" sz="4800" b="1" dirty="0"/>
              <a:t>دور المدرسة والمجتمع في ثقافة الطفل</a:t>
            </a:r>
            <a:endParaRPr lang="ar-EG" sz="4800" dirty="0"/>
          </a:p>
        </p:txBody>
      </p:sp>
    </p:spTree>
    <p:extLst>
      <p:ext uri="{BB962C8B-B14F-4D97-AF65-F5344CB8AC3E}">
        <p14:creationId xmlns:p14="http://schemas.microsoft.com/office/powerpoint/2010/main" val="571952422"/>
      </p:ext>
    </p:extLst>
  </p:cSld>
  <p:clrMapOvr>
    <a:masterClrMapping/>
  </p:clrMapOvr>
  <mc:AlternateContent xmlns:mc="http://schemas.openxmlformats.org/markup-compatibility/2006" xmlns:p14="http://schemas.microsoft.com/office/powerpoint/2010/main">
    <mc:Choice Requires="p14">
      <p:transition spd="slow">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2"/>
                                        </p:tgtEl>
                                        <p:attrNameLst>
                                          <p:attrName>r</p:attrName>
                                        </p:attrNameLst>
                                      </p:cBhvr>
                                    </p:animRot>
                                    <p:animRot by="-240000">
                                      <p:cBhvr>
                                        <p:cTn id="7" dur="200" fill="hold">
                                          <p:stCondLst>
                                            <p:cond delay="200"/>
                                          </p:stCondLst>
                                        </p:cTn>
                                        <p:tgtEl>
                                          <p:spTgt spid="2"/>
                                        </p:tgtEl>
                                        <p:attrNameLst>
                                          <p:attrName>r</p:attrName>
                                        </p:attrNameLst>
                                      </p:cBhvr>
                                    </p:animRot>
                                    <p:animRot by="240000">
                                      <p:cBhvr>
                                        <p:cTn id="8" dur="200" fill="hold">
                                          <p:stCondLst>
                                            <p:cond delay="400"/>
                                          </p:stCondLst>
                                        </p:cTn>
                                        <p:tgtEl>
                                          <p:spTgt spid="2"/>
                                        </p:tgtEl>
                                        <p:attrNameLst>
                                          <p:attrName>r</p:attrName>
                                        </p:attrNameLst>
                                      </p:cBhvr>
                                    </p:animRot>
                                    <p:animRot by="-240000">
                                      <p:cBhvr>
                                        <p:cTn id="9" dur="200" fill="hold">
                                          <p:stCondLst>
                                            <p:cond delay="600"/>
                                          </p:stCondLst>
                                        </p:cTn>
                                        <p:tgtEl>
                                          <p:spTgt spid="2"/>
                                        </p:tgtEl>
                                        <p:attrNameLst>
                                          <p:attrName>r</p:attrName>
                                        </p:attrNameLst>
                                      </p:cBhvr>
                                    </p:animRot>
                                    <p:animRot by="120000">
                                      <p:cBhvr>
                                        <p:cTn id="10" dur="200" fill="hold">
                                          <p:stCondLst>
                                            <p:cond delay="80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19200"/>
            <a:ext cx="8686800" cy="5257800"/>
          </a:xfrm>
        </p:spPr>
        <p:style>
          <a:lnRef idx="1">
            <a:schemeClr val="dk1"/>
          </a:lnRef>
          <a:fillRef idx="2">
            <a:schemeClr val="dk1"/>
          </a:fillRef>
          <a:effectRef idx="1">
            <a:schemeClr val="dk1"/>
          </a:effectRef>
          <a:fontRef idx="minor">
            <a:schemeClr val="dk1"/>
          </a:fontRef>
        </p:style>
        <p:txBody>
          <a:bodyPr>
            <a:normAutofit lnSpcReduction="10000"/>
          </a:bodyPr>
          <a:lstStyle/>
          <a:p>
            <a:pPr marL="0" indent="0" algn="just" rtl="1">
              <a:buNone/>
            </a:pPr>
            <a:r>
              <a:rPr lang="ar-SA" b="1" dirty="0"/>
              <a:t>- الاعتبارات التربوية:</a:t>
            </a:r>
            <a:r>
              <a:rPr lang="ar-SA" dirty="0"/>
              <a:t> ثقافة الأطفال مسألةٌ تربويةٌ في المقام الأول، وهي عملية تتمتّع بالشمول والاستمرارية.. لأنها تشمل نواحي الشخصية كافة، وتستمر خلال المرحلة العمرية للطفل، بل الحياة الإنسانية برمّتها. وتعني الاعتبارات التربوية - باختصار - تقديم المادَّة الثقافية، بما يتلاءم الخصائص السيكولوجية واللغوية والاجتماعية لشريحة الأطفال، وما يتناسب مداركهم وقدراتهم، ويُراعي الفروق بينهم.</a:t>
            </a:r>
            <a:endParaRPr lang="en-US" dirty="0"/>
          </a:p>
          <a:p>
            <a:pPr marL="0" indent="0" algn="just" rtl="1">
              <a:buNone/>
            </a:pPr>
            <a:r>
              <a:rPr lang="ar-SA" b="1" dirty="0"/>
              <a:t>- الاعتبارات اللغوية:</a:t>
            </a:r>
            <a:r>
              <a:rPr lang="ar-SA" dirty="0"/>
              <a:t> تعني أن تكون اللغة - في العمل الثقافي للطفل - سليمةً وبسيطة وواضحة، ونابضة بالحيوية، وأن تخاطب وجدان الطفل، وتنفذ إلى قلبه بسهولة ويُسر. وقبل ذلك أن تتناسب (اللغة) مع مضمون العمل المقدَّم أولاً، ومع لغة الطفل - الموجّهة له - ثانياً. </a:t>
            </a:r>
            <a:endParaRPr lang="en-US" dirty="0"/>
          </a:p>
          <a:p>
            <a:pPr marL="0" indent="0" algn="just" rtl="1">
              <a:buNone/>
            </a:pPr>
            <a:r>
              <a:rPr lang="ar-SA" b="1" dirty="0"/>
              <a:t>- الاعتبارات الفنيَّة:</a:t>
            </a:r>
            <a:r>
              <a:rPr lang="ar-SA" dirty="0"/>
              <a:t> وهي أن تتّسمَ المادّة الثقافية بمستوى راقٍ، أسلوباً وإخراجاً، وأن تكون محاطةً بالتشويق، وقادرةً على إمتاع الطفل، وبثّ المرح في نفسه. يقول (عبدالتواب يوسف): "الثقافة يجب أن تكون كالغذاء الجيد والعصير اللذيذ، أي متعة.. سواءٌ كانت قطعة موسيقية، أو قصة جميلة، أو رواية رائعة. ولهذا تجمع الثقافة ما بين الآداب والفنون من جانب، والعلم والمعرفة من جانب آخر، ويظلُّ شرط المتعة قائماً باستمرار وإصرار".</a:t>
            </a:r>
            <a:endParaRPr lang="en-US" dirty="0"/>
          </a:p>
          <a:p>
            <a:pPr marL="0" indent="0" algn="just">
              <a:buNone/>
            </a:pPr>
            <a:endParaRPr lang="ar-EG" dirty="0"/>
          </a:p>
        </p:txBody>
      </p:sp>
      <p:sp>
        <p:nvSpPr>
          <p:cNvPr id="2" name="Title 1"/>
          <p:cNvSpPr>
            <a:spLocks noGrp="1"/>
          </p:cNvSpPr>
          <p:nvPr>
            <p:ph type="title"/>
          </p:nvPr>
        </p:nvSpPr>
        <p:spPr>
          <a:xfrm>
            <a:off x="457200" y="274638"/>
            <a:ext cx="8229600" cy="792162"/>
          </a:xfrm>
          <a:prstGeom prst="flowChartMultidocument">
            <a:avLst/>
          </a:prstGeom>
        </p:spPr>
        <p:style>
          <a:lnRef idx="3">
            <a:schemeClr val="lt1"/>
          </a:lnRef>
          <a:fillRef idx="1">
            <a:schemeClr val="accent5"/>
          </a:fillRef>
          <a:effectRef idx="1">
            <a:schemeClr val="accent5"/>
          </a:effectRef>
          <a:fontRef idx="minor">
            <a:schemeClr val="lt1"/>
          </a:fontRef>
        </p:style>
        <p:txBody>
          <a:bodyPr>
            <a:normAutofit fontScale="90000"/>
          </a:bodyPr>
          <a:lstStyle/>
          <a:p>
            <a:r>
              <a:rPr lang="ar-SA" b="1" dirty="0"/>
              <a:t>اعتبارات ثقافة الأطفال</a:t>
            </a:r>
            <a:endParaRPr lang="ar-EG" dirty="0"/>
          </a:p>
        </p:txBody>
      </p:sp>
    </p:spTree>
    <p:extLst>
      <p:ext uri="{BB962C8B-B14F-4D97-AF65-F5344CB8AC3E}">
        <p14:creationId xmlns:p14="http://schemas.microsoft.com/office/powerpoint/2010/main" val="467628477"/>
      </p:ext>
    </p:extLst>
  </p:cSld>
  <p:clrMapOvr>
    <a:masterClrMapping/>
  </p:clrMapOvr>
  <mc:AlternateContent xmlns:mc="http://schemas.openxmlformats.org/markup-compatibility/2006" xmlns:p14="http://schemas.microsoft.com/office/powerpoint/2010/main">
    <mc:Choice Requires="p14">
      <p:transition spd="slow">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lnSpcReduction="10000"/>
          </a:bodyPr>
          <a:lstStyle/>
          <a:p>
            <a:pPr lvl="0" algn="just" rtl="1"/>
            <a:r>
              <a:rPr lang="ar-SA" dirty="0"/>
              <a:t>"معنى كلمة ثقافة"، المعاني. بتصرّف. "</a:t>
            </a:r>
            <a:r>
              <a:rPr lang="en-US" dirty="0"/>
              <a:t>CULTURE", TEXAS A&amp;M UNIVERSITY, Retrieved 23-10-2016. Edited</a:t>
            </a:r>
            <a:r>
              <a:rPr lang="ar-SA" dirty="0"/>
              <a:t>.</a:t>
            </a:r>
            <a:endParaRPr lang="en-US" dirty="0"/>
          </a:p>
          <a:p>
            <a:pPr lvl="0" algn="just" rtl="1"/>
            <a:r>
              <a:rPr lang="ar-SA" dirty="0"/>
              <a:t>الموسوعة العربية العالمية (1999)، الموسوعة العربية العالمية (الطبعة الثانية)، المملكة العربية السعودية: مؤسسة أعمال الموسوعة للنشر والتوزيع، صفحة 39،43،44، جزء8. </a:t>
            </a:r>
            <a:endParaRPr lang="en-US" dirty="0"/>
          </a:p>
          <a:p>
            <a:pPr lvl="0" algn="just" rtl="1"/>
            <a:r>
              <a:rPr lang="ar-SA" dirty="0"/>
              <a:t>آدم كوبر (2008)، الثقافة التفسير الأنثروبولوجي، الكويت: سلسلة عالم المعرفة - المجلس الوطني للثقافة والفنون والآداب ، صفحة 45، 51. </a:t>
            </a:r>
            <a:endParaRPr lang="en-US" dirty="0"/>
          </a:p>
          <a:p>
            <a:pPr lvl="0" algn="just" rtl="1"/>
            <a:r>
              <a:rPr lang="ar-SA" dirty="0"/>
              <a:t>عبد العزيز التويجري (2015)، الثقافة العربية والثقافات الأخرى (الطبعة الثانية)، المغرب: منشورات المنظمة الإسلامية للتربية والعلوم والثقافة، صفحة 15،16،17. </a:t>
            </a:r>
            <a:endParaRPr lang="en-US" dirty="0"/>
          </a:p>
          <a:p>
            <a:pPr algn="just"/>
            <a:endParaRPr lang="ar-EG" dirty="0"/>
          </a:p>
        </p:txBody>
      </p:sp>
      <p:sp>
        <p:nvSpPr>
          <p:cNvPr id="2" name="Title 1"/>
          <p:cNvSpPr>
            <a:spLocks noGrp="1"/>
          </p:cNvSpPr>
          <p:nvPr>
            <p:ph type="title"/>
          </p:nvPr>
        </p:nvSpPr>
        <p:spPr>
          <a:prstGeom prst="cloudCallout">
            <a:avLst/>
          </a:prstGeom>
        </p:spPr>
        <p:style>
          <a:lnRef idx="0">
            <a:schemeClr val="accent6"/>
          </a:lnRef>
          <a:fillRef idx="3">
            <a:schemeClr val="accent6"/>
          </a:fillRef>
          <a:effectRef idx="3">
            <a:schemeClr val="accent6"/>
          </a:effectRef>
          <a:fontRef idx="minor">
            <a:schemeClr val="lt1"/>
          </a:fontRef>
        </p:style>
        <p:txBody>
          <a:bodyPr>
            <a:normAutofit fontScale="90000"/>
          </a:bodyPr>
          <a:lstStyle/>
          <a:p>
            <a:r>
              <a:rPr lang="ar-EG" b="1" dirty="0" smtClean="0"/>
              <a:t>المراجع</a:t>
            </a:r>
            <a:endParaRPr lang="ar-EG" dirty="0"/>
          </a:p>
        </p:txBody>
      </p:sp>
    </p:spTree>
    <p:extLst>
      <p:ext uri="{BB962C8B-B14F-4D97-AF65-F5344CB8AC3E}">
        <p14:creationId xmlns:p14="http://schemas.microsoft.com/office/powerpoint/2010/main" val="2699196721"/>
      </p:ext>
    </p:extLst>
  </p:cSld>
  <p:clrMapOvr>
    <a:masterClrMapping/>
  </p:clrMapOvr>
  <mc:AlternateContent xmlns:mc="http://schemas.openxmlformats.org/markup-compatibility/2006" xmlns:p14="http://schemas.microsoft.com/office/powerpoint/2010/main">
    <mc:Choice Requires="p14">
      <p:transition spd="slow">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2"/>
                                        </p:tgtEl>
                                        <p:attrNameLst>
                                          <p:attrName>r</p:attrName>
                                        </p:attrNameLst>
                                      </p:cBhvr>
                                    </p:animRot>
                                    <p:animRot by="-240000">
                                      <p:cBhvr>
                                        <p:cTn id="7" dur="200" fill="hold">
                                          <p:stCondLst>
                                            <p:cond delay="200"/>
                                          </p:stCondLst>
                                        </p:cTn>
                                        <p:tgtEl>
                                          <p:spTgt spid="2"/>
                                        </p:tgtEl>
                                        <p:attrNameLst>
                                          <p:attrName>r</p:attrName>
                                        </p:attrNameLst>
                                      </p:cBhvr>
                                    </p:animRot>
                                    <p:animRot by="240000">
                                      <p:cBhvr>
                                        <p:cTn id="8" dur="200" fill="hold">
                                          <p:stCondLst>
                                            <p:cond delay="400"/>
                                          </p:stCondLst>
                                        </p:cTn>
                                        <p:tgtEl>
                                          <p:spTgt spid="2"/>
                                        </p:tgtEl>
                                        <p:attrNameLst>
                                          <p:attrName>r</p:attrName>
                                        </p:attrNameLst>
                                      </p:cBhvr>
                                    </p:animRot>
                                    <p:animRot by="-240000">
                                      <p:cBhvr>
                                        <p:cTn id="9" dur="200" fill="hold">
                                          <p:stCondLst>
                                            <p:cond delay="600"/>
                                          </p:stCondLst>
                                        </p:cTn>
                                        <p:tgtEl>
                                          <p:spTgt spid="2"/>
                                        </p:tgtEl>
                                        <p:attrNameLst>
                                          <p:attrName>r</p:attrName>
                                        </p:attrNameLst>
                                      </p:cBhvr>
                                    </p:animRot>
                                    <p:animRot by="120000">
                                      <p:cBhvr>
                                        <p:cTn id="10" dur="200" fill="hold">
                                          <p:stCondLst>
                                            <p:cond delay="80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4346575"/>
          </a:xfrm>
        </p:spPr>
        <p:txBody>
          <a:bodyPr>
            <a:normAutofit fontScale="90000"/>
          </a:bodyPr>
          <a:lstStyle/>
          <a:p>
            <a:pPr lvl="0" eaLnBrk="0" fontAlgn="base" hangingPunct="0">
              <a:spcAft>
                <a:spcPct val="0"/>
              </a:spcAft>
              <a:tabLst>
                <a:tab pos="4445000" algn="l"/>
              </a:tabLst>
            </a:pPr>
            <a:r>
              <a:rPr lang="ar-EG" sz="2700" b="1" dirty="0" smtClean="0"/>
              <a:t/>
            </a:r>
            <a:br>
              <a:rPr lang="ar-EG" sz="2700" b="1" dirty="0" smtClean="0"/>
            </a:br>
            <a:r>
              <a:rPr lang="ar-EG" sz="2700" b="1" dirty="0" smtClean="0"/>
              <a:t/>
            </a:r>
            <a:br>
              <a:rPr lang="ar-EG" sz="2700" b="1" dirty="0" smtClean="0"/>
            </a:br>
            <a:r>
              <a:rPr lang="ar-EG" sz="2700" b="1" dirty="0" smtClean="0"/>
              <a:t/>
            </a:r>
            <a:br>
              <a:rPr lang="ar-EG" sz="2700" b="1" dirty="0" smtClean="0"/>
            </a:br>
            <a:r>
              <a:rPr lang="en-US" sz="2700" dirty="0" smtClean="0"/>
              <a:t/>
            </a:r>
            <a:br>
              <a:rPr lang="en-US" sz="2700" dirty="0" smtClean="0"/>
            </a:br>
            <a:r>
              <a:rPr lang="ar-SA" sz="2700" b="1" dirty="0" smtClean="0"/>
              <a:t/>
            </a:r>
            <a:br>
              <a:rPr lang="ar-SA" sz="2700" b="1" dirty="0" smtClean="0"/>
            </a:br>
            <a:r>
              <a:rPr lang="ar-SA" sz="2700" b="1" dirty="0" smtClean="0"/>
              <a:t/>
            </a:r>
            <a:br>
              <a:rPr lang="ar-SA" sz="2700" b="1" dirty="0" smtClean="0"/>
            </a:br>
            <a:r>
              <a:rPr lang="ar-SA" sz="2700" b="1" dirty="0" smtClean="0"/>
              <a:t/>
            </a:r>
            <a:br>
              <a:rPr lang="ar-SA" sz="2700" b="1" dirty="0" smtClean="0"/>
            </a:br>
            <a:r>
              <a:rPr lang="ar-SA" altLang="ar-SA" sz="3100" b="1" dirty="0">
                <a:ln>
                  <a:noFill/>
                </a:ln>
                <a:solidFill>
                  <a:srgbClr val="98C723">
                    <a:lumMod val="75000"/>
                  </a:srgbClr>
                </a:solidFill>
                <a:effectLst/>
                <a:ea typeface="Times New Roman" panose="02020603050405020304" pitchFamily="18" charset="0"/>
                <a:cs typeface="PT Bold Heading" pitchFamily="2" charset="-78"/>
              </a:rPr>
              <a:t>مصادر اشتقاق ثقافة الطفل ودور الاسرة والمجتمع</a:t>
            </a:r>
            <a:r>
              <a:rPr lang="ar-SA" altLang="ar-SA" sz="1800" b="1" dirty="0">
                <a:ln>
                  <a:noFill/>
                </a:ln>
                <a:solidFill>
                  <a:srgbClr val="98C723">
                    <a:lumMod val="75000"/>
                  </a:srgbClr>
                </a:solidFill>
                <a:effectLst/>
                <a:ea typeface="Times New Roman" panose="02020603050405020304" pitchFamily="18" charset="0"/>
                <a:cs typeface="PT Bold Heading" pitchFamily="2" charset="-78"/>
              </a:rPr>
              <a:t/>
            </a:r>
            <a:br>
              <a:rPr lang="ar-SA" altLang="ar-SA" sz="1800" b="1" dirty="0">
                <a:ln>
                  <a:noFill/>
                </a:ln>
                <a:solidFill>
                  <a:srgbClr val="98C723">
                    <a:lumMod val="75000"/>
                  </a:srgbClr>
                </a:solidFill>
                <a:effectLst/>
                <a:ea typeface="Times New Roman" panose="02020603050405020304" pitchFamily="18" charset="0"/>
                <a:cs typeface="PT Bold Heading" pitchFamily="2" charset="-78"/>
              </a:rPr>
            </a:br>
            <a:r>
              <a:rPr lang="ar-EG" sz="2700" b="1" dirty="0" smtClean="0"/>
              <a:t> </a:t>
            </a:r>
            <a:r>
              <a:rPr lang="en-US" sz="2700" dirty="0" smtClean="0"/>
              <a:t/>
            </a:r>
            <a:br>
              <a:rPr lang="en-US" sz="2700" dirty="0" smtClean="0"/>
            </a:br>
            <a:r>
              <a:rPr lang="ar-EG" sz="2700" b="1" dirty="0" smtClean="0"/>
              <a:t> </a:t>
            </a:r>
            <a:r>
              <a:rPr lang="en-US" sz="2700" dirty="0" smtClean="0"/>
              <a:t/>
            </a:r>
            <a:br>
              <a:rPr lang="en-US" sz="2700" dirty="0" smtClean="0"/>
            </a:br>
            <a:r>
              <a:rPr lang="ar-EG" sz="2700" b="1" dirty="0" smtClean="0"/>
              <a:t>تحت إشراف</a:t>
            </a:r>
            <a:r>
              <a:rPr lang="en-US" sz="2700" dirty="0" smtClean="0"/>
              <a:t/>
            </a:r>
            <a:br>
              <a:rPr lang="en-US" sz="2700" dirty="0" smtClean="0"/>
            </a:br>
            <a:r>
              <a:rPr lang="ar-EG" sz="2700" b="1" dirty="0" err="1" smtClean="0"/>
              <a:t>أ.د</a:t>
            </a:r>
            <a:r>
              <a:rPr lang="ar-EG" sz="2700" b="1" dirty="0" smtClean="0"/>
              <a:t>/ مها أبو المجد </a:t>
            </a:r>
            <a:r>
              <a:rPr lang="en-US" sz="2700" dirty="0" smtClean="0"/>
              <a:t/>
            </a:r>
            <a:br>
              <a:rPr lang="en-US" sz="2700" dirty="0" smtClean="0"/>
            </a:br>
            <a:r>
              <a:rPr lang="ar-EG" sz="2700" b="1" dirty="0" smtClean="0"/>
              <a:t> </a:t>
            </a:r>
            <a:r>
              <a:rPr lang="en-US" sz="2700" dirty="0" smtClean="0"/>
              <a:t/>
            </a:r>
            <a:br>
              <a:rPr lang="en-US" sz="2700" dirty="0" smtClean="0"/>
            </a:br>
            <a:r>
              <a:rPr lang="ar-EG" sz="2700" b="1" dirty="0" smtClean="0"/>
              <a:t>إعداد</a:t>
            </a:r>
            <a:r>
              <a:rPr lang="en-US" sz="2700" dirty="0" smtClean="0"/>
              <a:t/>
            </a:r>
            <a:br>
              <a:rPr lang="en-US" sz="2700" dirty="0" smtClean="0"/>
            </a:br>
            <a:r>
              <a:rPr lang="ar-EG" sz="2700" b="1" dirty="0" smtClean="0"/>
              <a:t>إسراء سالم عيسى </a:t>
            </a:r>
            <a:r>
              <a:rPr lang="en-US" sz="2700" dirty="0" smtClean="0"/>
              <a:t/>
            </a:r>
            <a:br>
              <a:rPr lang="en-US" sz="2700" dirty="0" smtClean="0"/>
            </a:br>
            <a:r>
              <a:rPr lang="ar-EG" sz="2700" dirty="0" smtClean="0"/>
              <a:t>دبلوم </a:t>
            </a:r>
            <a:r>
              <a:rPr lang="ar-EG" sz="2700" dirty="0" err="1" smtClean="0"/>
              <a:t>مهنى</a:t>
            </a:r>
            <a:r>
              <a:rPr lang="ar-EG" sz="2700" dirty="0" smtClean="0"/>
              <a:t> </a:t>
            </a:r>
            <a:r>
              <a:rPr lang="en-US" sz="2700" dirty="0" smtClean="0"/>
              <a:t>-</a:t>
            </a:r>
            <a:r>
              <a:rPr lang="ar-EG" sz="2700" dirty="0" smtClean="0"/>
              <a:t> قسم الصحة النفسية </a:t>
            </a:r>
            <a:r>
              <a:rPr lang="en-US" sz="2700" dirty="0" smtClean="0"/>
              <a:t/>
            </a:r>
            <a:br>
              <a:rPr lang="en-US" sz="2700" dirty="0" smtClean="0"/>
            </a:br>
            <a:r>
              <a:rPr lang="ar-EG" sz="2700" dirty="0" smtClean="0"/>
              <a:t>2019/2020م</a:t>
            </a:r>
            <a:r>
              <a:rPr lang="en-US" sz="2700" dirty="0" smtClean="0"/>
              <a:t/>
            </a:r>
            <a:br>
              <a:rPr lang="en-US" sz="2700" dirty="0" smtClean="0"/>
            </a:br>
            <a:endParaRPr lang="ar-EG"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 y="152400"/>
            <a:ext cx="76962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048238"/>
      </p:ext>
    </p:extLst>
  </p:cSld>
  <p:clrMapOvr>
    <a:masterClrMapping/>
  </p:clrMapOvr>
  <mc:AlternateContent xmlns:mc="http://schemas.openxmlformats.org/markup-compatibility/2006" xmlns:p14="http://schemas.microsoft.com/office/powerpoint/2010/main">
    <mc:Choice Requires="p14">
      <p:transition spd="slow">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fontScale="92500"/>
          </a:bodyPr>
          <a:lstStyle/>
          <a:p>
            <a:pPr marL="0" indent="0" algn="just" rtl="1">
              <a:buNone/>
            </a:pPr>
            <a:r>
              <a:rPr lang="ar-EG" b="1" dirty="0"/>
              <a:t>مقدمة : </a:t>
            </a:r>
            <a:endParaRPr lang="en-US" dirty="0"/>
          </a:p>
          <a:p>
            <a:pPr algn="just" rtl="1"/>
            <a:r>
              <a:rPr lang="ar-EG" dirty="0"/>
              <a:t>الثقافة هو سلوك اجتماعي ومعيار موجود في المجتمعات البشرية. تعدّ الثقافة مفهوما مركزيا في الأنثروبولوجيا، يشمل نطاق الظواهر التي تنتقل من خلال التعلم الاجتماعي في المجتمعات البشرية. بعض جوانب السلوك الإنساني، والممارسات الاجتماعية مثل الثقافة، والأشكال التعبيرية مثل الفن، الموسيقى، الرقص، الطقوس، والتقنيات مثل استخدام الأدوات، الطبخ، المأوى، والملابس هي بمثابة كليات ثقافية، توجد في جميع المجتمعات البشرية. مفهوم الثقافة المادية يغطي التعبيرات المادية للثقافة، مثل التكنولوجيا، والهندسة المعمارية والفن، في حين أن الجوانب غير المادية للثقافة مثل مبادئ التنظيم الاجتماعي (بما في ذلك ممارسات منظمة سياسية واجتماعية المؤسسات)، الأساطير، الفلسفة، الأدب (على حد سواء المكتوب والشفوي)، والعلم يتكون من التراث الثقافي غير المادي للمجتمع.</a:t>
            </a:r>
            <a:endParaRPr lang="en-US" dirty="0"/>
          </a:p>
          <a:p>
            <a:pPr algn="just" rtl="1"/>
            <a:endParaRPr lang="ar-EG" dirty="0"/>
          </a:p>
        </p:txBody>
      </p:sp>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Autofit/>
          </a:bodyPr>
          <a:lstStyle/>
          <a:p>
            <a:pPr rtl="1"/>
            <a:r>
              <a:rPr lang="ar-EG" sz="2800" b="1" dirty="0"/>
              <a:t>الثقافة </a:t>
            </a:r>
            <a:r>
              <a:rPr lang="en-US" sz="2800" dirty="0"/>
              <a:t/>
            </a:r>
            <a:br>
              <a:rPr lang="en-US" sz="2800" dirty="0"/>
            </a:br>
            <a:r>
              <a:rPr lang="ar-EG" sz="2800" b="1" i="1" dirty="0"/>
              <a:t>تعريفها وتحديد مصادرها وأهميتها فى عالم الطفل </a:t>
            </a:r>
            <a:endParaRPr lang="ar-EG" sz="2800" dirty="0"/>
          </a:p>
        </p:txBody>
      </p:sp>
    </p:spTree>
    <p:extLst>
      <p:ext uri="{BB962C8B-B14F-4D97-AF65-F5344CB8AC3E}">
        <p14:creationId xmlns:p14="http://schemas.microsoft.com/office/powerpoint/2010/main" val="2680086312"/>
      </p:ext>
    </p:extLst>
  </p:cSld>
  <p:clrMapOvr>
    <a:masterClrMapping/>
  </p:clrMapOvr>
  <mc:AlternateContent xmlns:mc="http://schemas.openxmlformats.org/markup-compatibility/2006" xmlns:p14="http://schemas.microsoft.com/office/powerpoint/2010/main">
    <mc:Choice Requires="p14">
      <p:transition spd="slow">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6400800"/>
          </a:xfrm>
        </p:spPr>
        <p:txBody>
          <a:bodyPr>
            <a:normAutofit fontScale="92500" lnSpcReduction="10000"/>
          </a:bodyPr>
          <a:lstStyle/>
          <a:p>
            <a:pPr marL="0" indent="0" algn="just" rtl="1">
              <a:buNone/>
            </a:pPr>
            <a:r>
              <a:rPr lang="ar-EG" dirty="0"/>
              <a:t>في العلوم الإنسانية، كان الشعور بالثقافة بصفتها سمة للفرد هو الدرجة التي يزرعون بها مستوى معين من التطور في الفنون أو العلوم أو التعليم أو الأخلاق. كما ينظر أحيانا إلى مستوى التطور الثقافي على أنه يميز الحضارات عن المجتمعات الأقل تعقيدا. توجد أيضا وجهات نظر هرمية حول الثقافة في التمييز الطبقي بين الثقافة الرفيعة للنخبة الاجتماعية وبين الثقافة المتدنية أو الثقافة الشعبية أو الثقافة الفكلورية للطبقات الدنيا، تتميز بالوصول إلى طبقة رأس المال الثقافي. في اللغة الشائعة، غالبا ما تستخدم الثقافة للإشارة على وجه التحديد إلى العلامات الرمزية التي تستخدمها المجموعات الإثنية لتمييز نفسها بشكل واضح عن بعضها البعض مثل الملابس أو المجوهرات. تشير الثقافة الجماهيرية إلى أشكال الإنتاج الجماعي والمستنير للثقافة الاستهلاكية التي ظهرت في القرن العشرين. وقد جادلت بعض مدارس الفلسفة، مثل الماركسية والنظرية النقدية، أن الثقافة غالبا ما تستخدم سياسيا كأداة للنخب للتلاعب في الطبقات الدنيا وخلق وعي زائف، وهذه المناظير شائعة في مجال الدراسات الثقافية. في العلوم الاجتماعية الأوسع، يرى المنظور النظري للمادية الثقافية أن الثقافة الرمزية البشرية تنشأ من الظروف المادية للحياة البشرية، حيث أن البشر يهيئون الظروف للبقاء البدني، وأن أساس الثقافة موجود في التصرفات البيولوجية المتطورة.</a:t>
            </a:r>
            <a:endParaRPr lang="en-US" dirty="0"/>
          </a:p>
          <a:p>
            <a:pPr marL="0" indent="0" algn="just" rtl="1">
              <a:buNone/>
            </a:pPr>
            <a:r>
              <a:rPr lang="ar-EG" dirty="0"/>
              <a:t>عندما تستخدم كاسم المجموع، فإن "الثقافة" هي مجموعة العادات والتقاليد والقيم للمجتمع، مثل مجموعة إثنية أو أمة. الثقافة هي مجموعة المعرفة المكتسبة بمرور الوقت. وبهذا المعنى، فإن التعددية الثقافية تقدر التعايش السلمي والاحترام المتبادل بين الثقافات المختلفة التي تسكن نفس الكوكب. في بعض الأحيان، تُستخدم "الثقافة" أيضا لوصف ممارسات معينة داخل مجموعة فرعية من المجتمع، أو ثقافة فرعية، أو ثقافة مضادة. في إطار الأنثروبولوجيا الثقافية، فإن الأيديولوجية والموقف التحليلي للنسبية الثقافية يؤكدان أنه لا يمكن بسهولة تصنيف أو تقييم الثقافات بشكل موضوعي لأن أي تقييم يقع بالضرورة ضمن نظام قيم ثقافة معينة.</a:t>
            </a:r>
            <a:endParaRPr lang="en-US" dirty="0"/>
          </a:p>
          <a:p>
            <a:pPr marL="0" indent="0" algn="just">
              <a:buNone/>
            </a:pPr>
            <a:endParaRPr lang="ar-EG" dirty="0"/>
          </a:p>
        </p:txBody>
      </p:sp>
    </p:spTree>
    <p:extLst>
      <p:ext uri="{BB962C8B-B14F-4D97-AF65-F5344CB8AC3E}">
        <p14:creationId xmlns:p14="http://schemas.microsoft.com/office/powerpoint/2010/main" val="2659568117"/>
      </p:ext>
    </p:extLst>
  </p:cSld>
  <p:clrMapOvr>
    <a:masterClrMapping/>
  </p:clrMapOvr>
  <mc:AlternateContent xmlns:mc="http://schemas.openxmlformats.org/markup-compatibility/2006" xmlns:p14="http://schemas.microsoft.com/office/powerpoint/2010/main">
    <mc:Choice Requires="p14">
      <p:transition spd="slow">
        <p14:glitter pattern="hexagon"/>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686800" cy="5715000"/>
          </a:xfrm>
        </p:spPr>
        <p:style>
          <a:lnRef idx="1">
            <a:schemeClr val="accent5"/>
          </a:lnRef>
          <a:fillRef idx="2">
            <a:schemeClr val="accent5"/>
          </a:fillRef>
          <a:effectRef idx="1">
            <a:schemeClr val="accent5"/>
          </a:effectRef>
          <a:fontRef idx="minor">
            <a:schemeClr val="dk1"/>
          </a:fontRef>
        </p:style>
        <p:txBody>
          <a:bodyPr>
            <a:normAutofit fontScale="70000" lnSpcReduction="20000"/>
          </a:bodyPr>
          <a:lstStyle/>
          <a:p>
            <a:pPr algn="just" rtl="1">
              <a:lnSpc>
                <a:spcPct val="170000"/>
              </a:lnSpc>
            </a:pPr>
            <a:r>
              <a:rPr lang="ar-EG" dirty="0"/>
              <a:t>إنّ لكلِّ شعبٍ مِنْ شعوب العالم تراثٌ فكريٌّ خاص به، ويعتبرُ من العوامل الرئيسيّة التي تتميّزُ بها جميعُ الأُمم عن بعضها بعضاً، حيثُ تختلفُ طبيعة الثّقافة وخصائصها مِنْ مُجتمعٍ لمُجتمعٍ آخر، وذلك للارتباطِ الوثيق الذي يربطُ بين واقع الأمة، وتُراثها الفكريّ والحضاريّ، كما أنّ الثّقافةَ تنمو مع النّمو الحضاريّ للأُمم، ولكنها قد تتراجع مع مرور الوقت؛ بسبب عدم الاهتمام الكافيّ بها ممّا يُؤدّي إلى غيابِ الهوية الثقافيّة الخاصة بالعديدِ من الشّعوب. تعبرُ الثّقافة عموماً عن الخصائص الحضاريّة والفكريّة التي تتميّز بها أمّة ما، فمن هنا يُلاحَظ بأنّ جميعَ الثّقافات المُختلفة تلتقي مع بعضها البعض في كثيرٍ من الأمور الرئيسيّة، فإنّ الاختلافَ بين الثّقافات قد يُؤدّي في النّهايةِ إلى تحفيزِ اللّقاء بينها، عن طريق تعزيز دور النّقاط الثقافيّة المُشتركة بين الشّعوب التي تتفاعلُ مع بعضها، فيؤدّي هذا التّفاعلُ إلى ظهورِ تأثيراتٍ جُزئيّة أو كليّة في طبيعة هذه الثّقافات وفي خصائصها. إنّ الثقافةَ نموٌ معرفيٌّ تراكميّ على المدى الطّويل؛ بمعنى أنّها ليست عُلوماً أو مَعارفَ جاهزة يُمكن للمجتمع أنْ يحصلَ عليها ويستوعبها ويفهمها في زمنٍ قصير، وإنّما تتراكمُ الثّقافةُ عبر مراحلَ طويلةٍ من الزّمن حتى تنتقلَ من جيلٍ إلى جيل، فثقافةُ المُجتمع تنتقلُ إلى أفرادِهِ الجُدد عبر التّنشئة الاجتماعيّة، حيثُ يكتسبُ الأطفال خلال مراحل نموّهم العديد من المعلومات الثقافيّة. تعريف الثقافة تُستخدمُ العديدُ من التّعريفات العامة للثّقافة؛ إذ تُعرفُ لُغةً بأنّها كلمةٌ مُشتقةٌ من الجذرِ الثلاثيّ (ثَقَفَ)، فيقالُ: ثقافُ الرّماح بمعنى تسويتها وتقويم اعوجاجها، وأيضاً تُستخدمُ مع تثقيفِ العقل ومن معانيها ما يفيدُ الحذق والفطنة والذّكاء، يُقال ثقُفَ الشّيء أيّ عَرفهُ وحذقهُ ومهر فيه، والثّقيفُ هو الفطينُ، وثَقفَ الكلام أيّ فَهمَهُ بِسرعةٍ، ويوصفُ الرّجل الذكيّ بأنّه </a:t>
            </a:r>
            <a:r>
              <a:rPr lang="ar-EG" dirty="0" smtClean="0"/>
              <a:t>ثَقِف.</a:t>
            </a:r>
            <a:endParaRPr lang="ar-EG" dirty="0"/>
          </a:p>
        </p:txBody>
      </p:sp>
      <p:sp>
        <p:nvSpPr>
          <p:cNvPr id="2" name="Title 1"/>
          <p:cNvSpPr>
            <a:spLocks noGrp="1"/>
          </p:cNvSpPr>
          <p:nvPr>
            <p:ph type="title"/>
          </p:nvPr>
        </p:nvSpPr>
        <p:spPr>
          <a:xfrm>
            <a:off x="457200" y="274638"/>
            <a:ext cx="8229600" cy="639762"/>
          </a:xfrm>
          <a:prstGeom prst="ellipse">
            <a:avLst/>
          </a:prstGeom>
        </p:spPr>
        <p:style>
          <a:lnRef idx="3">
            <a:schemeClr val="lt1"/>
          </a:lnRef>
          <a:fillRef idx="1">
            <a:schemeClr val="accent1"/>
          </a:fillRef>
          <a:effectRef idx="1">
            <a:schemeClr val="accent1"/>
          </a:effectRef>
          <a:fontRef idx="minor">
            <a:schemeClr val="lt1"/>
          </a:fontRef>
        </p:style>
        <p:txBody>
          <a:bodyPr>
            <a:noAutofit/>
          </a:bodyPr>
          <a:lstStyle/>
          <a:p>
            <a:r>
              <a:rPr lang="ar-EG" sz="3600" b="1" dirty="0"/>
              <a:t>تعريف الثقافة </a:t>
            </a:r>
            <a:endParaRPr lang="ar-EG" sz="3600" dirty="0"/>
          </a:p>
        </p:txBody>
      </p:sp>
    </p:spTree>
    <p:extLst>
      <p:ext uri="{BB962C8B-B14F-4D97-AF65-F5344CB8AC3E}">
        <p14:creationId xmlns:p14="http://schemas.microsoft.com/office/powerpoint/2010/main" val="2738491154"/>
      </p:ext>
    </p:extLst>
  </p:cSld>
  <p:clrMapOvr>
    <a:masterClrMapping/>
  </p:clrMapOvr>
  <mc:AlternateContent xmlns:mc="http://schemas.openxmlformats.org/markup-compatibility/2006" xmlns:p14="http://schemas.microsoft.com/office/powerpoint/2010/main">
    <mc:Choice Requires="p14">
      <p:transition spd="slow">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458200" cy="4525963"/>
          </a:xfrm>
          <a:prstGeom prst="roundRect">
            <a:avLst/>
          </a:prstGeom>
        </p:spPr>
        <p:style>
          <a:lnRef idx="1">
            <a:schemeClr val="accent6"/>
          </a:lnRef>
          <a:fillRef idx="2">
            <a:schemeClr val="accent6"/>
          </a:fillRef>
          <a:effectRef idx="1">
            <a:schemeClr val="accent6"/>
          </a:effectRef>
          <a:fontRef idx="minor">
            <a:schemeClr val="dk1"/>
          </a:fontRef>
        </p:style>
        <p:txBody>
          <a:bodyPr>
            <a:normAutofit/>
          </a:bodyPr>
          <a:lstStyle/>
          <a:p>
            <a:pPr marL="0" indent="0" algn="just" rtl="1">
              <a:buNone/>
            </a:pPr>
            <a:r>
              <a:rPr lang="ar-EG" dirty="0"/>
              <a:t>ثقافة الطفل هي مجموعة العلوم والفنون والآداب والمهارات ، والقيم السلوكية ، والعقائدية التي يستطيع الطفل استيعابها وتمثُّلها في كل مرحلة من مراحل عمره ، ويتمكّن بواسطتها من توجيه سلوكه داخل المجتمع توجيها سليما . </a:t>
            </a:r>
            <a:endParaRPr lang="en-US" dirty="0"/>
          </a:p>
          <a:p>
            <a:pPr marL="0" indent="0" algn="just" rtl="1">
              <a:buNone/>
            </a:pPr>
            <a:r>
              <a:rPr lang="ar-EG" dirty="0"/>
              <a:t>كما تعرف ثقافة الطفل أيضاً على أنّها مجموعة الأفكار، والمعارف، والسلوكيّات، والعادات، والتقاليد، والفنون، والآداب التي يكتسبها الطفل من بيئته وأسرته ووالديه والمحيط الذي يعيش فيه، فتنشأ ثقافة الطفل نتيجة الاحتكاك المباشر بينه وبين البيئة المحيطة وعناصرها المختلفة.</a:t>
            </a:r>
            <a:endParaRPr lang="en-US" dirty="0"/>
          </a:p>
          <a:p>
            <a:pPr marL="0" indent="0" algn="just">
              <a:buNone/>
            </a:pPr>
            <a:endParaRPr lang="ar-EG" dirty="0"/>
          </a:p>
        </p:txBody>
      </p:sp>
      <p:sp>
        <p:nvSpPr>
          <p:cNvPr id="2" name="Title 1"/>
          <p:cNvSpPr>
            <a:spLocks noGrp="1"/>
          </p:cNvSpPr>
          <p:nvPr>
            <p:ph type="title"/>
          </p:nvPr>
        </p:nvSpPr>
        <p:spPr>
          <a:prstGeom prst="doubleWave">
            <a:avLst/>
          </a:prstGeom>
        </p:spPr>
        <p:style>
          <a:lnRef idx="2">
            <a:schemeClr val="accent3">
              <a:shade val="50000"/>
            </a:schemeClr>
          </a:lnRef>
          <a:fillRef idx="1">
            <a:schemeClr val="accent3"/>
          </a:fillRef>
          <a:effectRef idx="0">
            <a:schemeClr val="accent3"/>
          </a:effectRef>
          <a:fontRef idx="minor">
            <a:schemeClr val="lt1"/>
          </a:fontRef>
        </p:style>
        <p:txBody>
          <a:bodyPr/>
          <a:lstStyle/>
          <a:p>
            <a:r>
              <a:rPr lang="ar-EG" b="1" dirty="0"/>
              <a:t>تعريف ثقافة الطفل </a:t>
            </a:r>
            <a:endParaRPr lang="ar-EG"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828907" y="4343401"/>
            <a:ext cx="3124200" cy="1600200"/>
          </a:xfrm>
          <a:prstGeom prst="rect">
            <a:avLst/>
          </a:prstGeom>
          <a:ln>
            <a:noFill/>
          </a:ln>
          <a:effectLst>
            <a:softEdge rad="112500"/>
          </a:effectLst>
        </p:spPr>
      </p:pic>
    </p:spTree>
    <p:extLst>
      <p:ext uri="{BB962C8B-B14F-4D97-AF65-F5344CB8AC3E}">
        <p14:creationId xmlns:p14="http://schemas.microsoft.com/office/powerpoint/2010/main" val="3853261098"/>
      </p:ext>
    </p:extLst>
  </p:cSld>
  <p:clrMapOvr>
    <a:masterClrMapping/>
  </p:clrMapOvr>
  <mc:AlternateContent xmlns:mc="http://schemas.openxmlformats.org/markup-compatibility/2006" xmlns:p14="http://schemas.microsoft.com/office/powerpoint/2010/main">
    <mc:Choice Requires="p14">
      <p:transition spd="slow">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prstGeom prst="roundRect">
            <a:avLst/>
          </a:prstGeom>
        </p:spPr>
        <p:style>
          <a:lnRef idx="1">
            <a:schemeClr val="accent3"/>
          </a:lnRef>
          <a:fillRef idx="2">
            <a:schemeClr val="accent3"/>
          </a:fillRef>
          <a:effectRef idx="1">
            <a:schemeClr val="accent3"/>
          </a:effectRef>
          <a:fontRef idx="minor">
            <a:schemeClr val="dk1"/>
          </a:fontRef>
        </p:style>
        <p:txBody>
          <a:bodyPr/>
          <a:lstStyle/>
          <a:p>
            <a:pPr algn="just" rtl="1"/>
            <a:r>
              <a:rPr lang="ar-EG" dirty="0"/>
              <a:t> تعتبر مرحلة الطفولة من أهم المراحل التي يمرُّ فيها الإنسان؛ لما لها من أثر عظيم في بناء شخصيّته من النواحي الجسديّة والفكريّة الاجتماعيّة، فهي المرحلة التي تتشكل فيها المهارات والقيم الأساسيّة والأفكار والقناعات التي تظل مع الطفل طوال عمره، ومع تجدد المفاهيم في عالم الطفولة. أدركت الأمم والشعوب قيمة هذه المرحلة من حياة الإنسان، فشرعوا بإيجاد الأساليب والطرق التي من شأنها تعزيز وتنمية ثقافة وشخصيّة الطفل.</a:t>
            </a:r>
            <a:endParaRPr lang="en-US" dirty="0"/>
          </a:p>
        </p:txBody>
      </p:sp>
      <p:sp>
        <p:nvSpPr>
          <p:cNvPr id="2" name="Title 1"/>
          <p:cNvSpPr>
            <a:spLocks noGrp="1"/>
          </p:cNvSpPr>
          <p:nvPr>
            <p:ph type="title"/>
          </p:nvPr>
        </p:nvSpPr>
        <p:spPr>
          <a:prstGeom prst="cloudCallout">
            <a:avLst/>
          </a:prstGeom>
        </p:spPr>
        <p:style>
          <a:lnRef idx="3">
            <a:schemeClr val="lt1"/>
          </a:lnRef>
          <a:fillRef idx="1">
            <a:schemeClr val="accent4"/>
          </a:fillRef>
          <a:effectRef idx="1">
            <a:schemeClr val="accent4"/>
          </a:effectRef>
          <a:fontRef idx="minor">
            <a:schemeClr val="lt1"/>
          </a:fontRef>
        </p:style>
        <p:txBody>
          <a:bodyPr>
            <a:normAutofit fontScale="90000"/>
          </a:bodyPr>
          <a:lstStyle/>
          <a:p>
            <a:r>
              <a:rPr lang="ar-EG" b="1" dirty="0" smtClean="0"/>
              <a:t>مفهوم </a:t>
            </a:r>
            <a:r>
              <a:rPr lang="ar-EG" b="1" dirty="0"/>
              <a:t>ثقافة </a:t>
            </a:r>
            <a:r>
              <a:rPr lang="ar-EG" b="1" dirty="0" smtClean="0"/>
              <a:t>الطفل</a:t>
            </a:r>
            <a:endParaRPr lang="ar-EG"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200150" y="4648200"/>
            <a:ext cx="2095500" cy="1390650"/>
          </a:xfrm>
          <a:prstGeom prst="ellipse">
            <a:avLst/>
          </a:prstGeom>
          <a:ln>
            <a:noFill/>
          </a:ln>
          <a:effectLst>
            <a:softEdge rad="112500"/>
          </a:effectLst>
        </p:spPr>
      </p:pic>
    </p:spTree>
    <p:extLst>
      <p:ext uri="{BB962C8B-B14F-4D97-AF65-F5344CB8AC3E}">
        <p14:creationId xmlns:p14="http://schemas.microsoft.com/office/powerpoint/2010/main" val="24374066"/>
      </p:ext>
    </p:extLst>
  </p:cSld>
  <p:clrMapOvr>
    <a:masterClrMapping/>
  </p:clrMapOvr>
  <mc:AlternateContent xmlns:mc="http://schemas.openxmlformats.org/markup-compatibility/2006" xmlns:p14="http://schemas.microsoft.com/office/powerpoint/2010/main">
    <mc:Choice Requires="p14">
      <p:transition spd="slow">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marL="0" indent="0" algn="just" rtl="1">
              <a:buNone/>
            </a:pPr>
            <a:r>
              <a:rPr lang="ar-EG" dirty="0"/>
              <a:t>تتبع أهمية ثقافة الطفل من وظيفتها الأساسية في تحويل المولود الجديد من كائن بيولوجي إلى كائن اجتماعي وتبدأ هذه العملية منذ لحظة الولادة وتستمر حتى الممات إلا أن الثقافة بما هي تنشئة اجتماعية تحل مكانة هامة خلال سنوات الطفولة وصولاً إلى سن الرشد فخلال هذه السنوات الحاسمة تتم عملية الانتماء الاجتماعي بخصائصها ودينامياتها الأساسية كما تشكل الهوية الذاتية التي يلعب المحيط الاجتماعي بمثيراته وأولوياته ووسائطه الدور الحاسم فيها كما أن الثقافة لا يقتصر دورها على تكوين هوية الطفل بل تتعداه إلى تكوين شخصيته بمجملها وتحدد سلوكياته وتوجهاته وذلك من خلال تقنين عمليات النمو في مختلف أبعادها العاطفية والمعرفية والاجتماعية والسلوكية والجمالية وتوجيهها بالإضافة إلى ذلك تقدم الثقافة للطفل خدمة التدامج الاجتماعي والثقافي أي الانتماء وإكساب الهوية الثقافية وحق العضوية الاجتماعية والثقافية الفاعلة </a:t>
            </a:r>
            <a:r>
              <a:rPr lang="ar-EG" dirty="0" smtClean="0"/>
              <a:t>.</a:t>
            </a:r>
            <a:endParaRPr lang="en-US" dirty="0"/>
          </a:p>
          <a:p>
            <a:pPr marL="0" indent="0" algn="just" rtl="1">
              <a:buNone/>
            </a:pPr>
            <a:r>
              <a:rPr lang="ar-EG" dirty="0"/>
              <a:t> </a:t>
            </a:r>
            <a:endParaRPr lang="en-US" dirty="0"/>
          </a:p>
          <a:p>
            <a:pPr marL="0" indent="0" algn="just">
              <a:buNone/>
            </a:pPr>
            <a:endParaRPr lang="ar-EG" dirty="0"/>
          </a:p>
        </p:txBody>
      </p:sp>
      <p:sp>
        <p:nvSpPr>
          <p:cNvPr id="2" name="Title 1"/>
          <p:cNvSpPr>
            <a:spLocks noGrp="1"/>
          </p:cNvSpPr>
          <p:nvPr>
            <p:ph type="title"/>
          </p:nvPr>
        </p:nvSpPr>
        <p:spPr>
          <a:xfrm>
            <a:off x="457200" y="274638"/>
            <a:ext cx="8229600" cy="792162"/>
          </a:xfrm>
          <a:prstGeom prst="star8">
            <a:avLst/>
          </a:prstGeom>
        </p:spPr>
        <p:style>
          <a:lnRef idx="1">
            <a:schemeClr val="accent6"/>
          </a:lnRef>
          <a:fillRef idx="3">
            <a:schemeClr val="accent6"/>
          </a:fillRef>
          <a:effectRef idx="2">
            <a:schemeClr val="accent6"/>
          </a:effectRef>
          <a:fontRef idx="minor">
            <a:schemeClr val="lt1"/>
          </a:fontRef>
        </p:style>
        <p:txBody>
          <a:bodyPr>
            <a:normAutofit fontScale="90000"/>
          </a:bodyPr>
          <a:lstStyle/>
          <a:p>
            <a:r>
              <a:rPr lang="ar-EG" b="1" dirty="0"/>
              <a:t>ثقافة الطفل وأهميتها </a:t>
            </a:r>
            <a:endParaRPr lang="ar-EG" dirty="0"/>
          </a:p>
        </p:txBody>
      </p:sp>
    </p:spTree>
    <p:extLst>
      <p:ext uri="{BB962C8B-B14F-4D97-AF65-F5344CB8AC3E}">
        <p14:creationId xmlns:p14="http://schemas.microsoft.com/office/powerpoint/2010/main" val="2779266519"/>
      </p:ext>
    </p:extLst>
  </p:cSld>
  <p:clrMapOvr>
    <a:masterClrMapping/>
  </p:clrMapOvr>
  <mc:AlternateContent xmlns:mc="http://schemas.openxmlformats.org/markup-compatibility/2006" xmlns:p14="http://schemas.microsoft.com/office/powerpoint/2010/main">
    <mc:Choice Requires="p14">
      <p:transition spd="slow">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marL="0" indent="0" algn="just" rtl="1">
              <a:buNone/>
            </a:pPr>
            <a:r>
              <a:rPr lang="ar-EG" dirty="0"/>
              <a:t> من المعروف بأنّ الطفل بطبيعته ينفر من طرق التعليم المختلفة التي تقدّم له المعلومات والثقافات المختلفة على شكل قوالب مملّة وجاهزة، من خلال أسلوب الحفظ والتلقين، لذا تلجأ الأساليب التعليميّة الحديثة إلى تثقيف الطفل بطريقة تنمّي ملكاته وإبداعاته وتجعله يفكر بعيداً عن أسلوب التلقين. يمكن إيصال المعلومات والثقافات المختلفة للطفل بالطرق التي يحبها ويميل إليها من خلال دمج التعليم باللعب، بالإضافة إلى استخدام أسلوب تشجيع الأطفال وتحفيزهم على الاستطلاع والبحث نظراً لحبهم لكل ما هو مجهول، بالإضافة إلى تنمية خيال الطفل وقدراته الاجتماعيّة والتواصلية مع الآخرين وتنمية لغته وتعليمه اللغات الأخرى بطريقة بسيطة ومسلية.</a:t>
            </a:r>
            <a:endParaRPr lang="en-US" dirty="0"/>
          </a:p>
          <a:p>
            <a:pPr marL="0" indent="0" algn="just" rtl="1">
              <a:buNone/>
            </a:pPr>
            <a:endParaRPr lang="ar-EG" dirty="0"/>
          </a:p>
        </p:txBody>
      </p:sp>
      <p:sp>
        <p:nvSpPr>
          <p:cNvPr id="2" name="Title 1"/>
          <p:cNvSpPr>
            <a:spLocks noGrp="1"/>
          </p:cNvSpPr>
          <p:nvPr>
            <p:ph type="title"/>
          </p:nvPr>
        </p:nvSpPr>
        <p:spPr>
          <a:prstGeom prst="flowChartAlternateProcess">
            <a:avLst/>
          </a:prstGeom>
        </p:spPr>
        <p:style>
          <a:lnRef idx="1">
            <a:schemeClr val="dk1"/>
          </a:lnRef>
          <a:fillRef idx="2">
            <a:schemeClr val="dk1"/>
          </a:fillRef>
          <a:effectRef idx="1">
            <a:schemeClr val="dk1"/>
          </a:effectRef>
          <a:fontRef idx="minor">
            <a:schemeClr val="dk1"/>
          </a:fontRef>
        </p:style>
        <p:txBody>
          <a:bodyPr>
            <a:normAutofit/>
          </a:bodyPr>
          <a:lstStyle/>
          <a:p>
            <a:r>
              <a:rPr lang="ar-EG" b="1" dirty="0" smtClean="0"/>
              <a:t>أهميّة </a:t>
            </a:r>
            <a:r>
              <a:rPr lang="ar-EG" b="1" dirty="0"/>
              <a:t>ثقافة </a:t>
            </a:r>
            <a:r>
              <a:rPr lang="ar-EG" b="1" dirty="0" smtClean="0"/>
              <a:t>الطفل</a:t>
            </a:r>
            <a:endParaRPr lang="ar-EG" dirty="0"/>
          </a:p>
        </p:txBody>
      </p:sp>
    </p:spTree>
    <p:extLst>
      <p:ext uri="{BB962C8B-B14F-4D97-AF65-F5344CB8AC3E}">
        <p14:creationId xmlns:p14="http://schemas.microsoft.com/office/powerpoint/2010/main" val="2280661283"/>
      </p:ext>
    </p:extLst>
  </p:cSld>
  <p:clrMapOvr>
    <a:masterClrMapping/>
  </p:clrMapOvr>
  <mc:AlternateContent xmlns:mc="http://schemas.openxmlformats.org/markup-compatibility/2006" xmlns:p14="http://schemas.microsoft.com/office/powerpoint/2010/main">
    <mc:Choice Requires="p14">
      <p:transition spd="slow">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grpId="0" nodeType="clickEffect">
                                  <p:stCondLst>
                                    <p:cond delay="0"/>
                                  </p:stCondLst>
                                  <p:iterate type="lt">
                                    <p:tmPct val="4000"/>
                                  </p:iterate>
                                  <p:childTnLst>
                                    <p:set>
                                      <p:cBhvr override="childStyle">
                                        <p:cTn id="6" dur="500" fill="hold"/>
                                        <p:tgtEl>
                                          <p:spTgt spid="2"/>
                                        </p:tgtEl>
                                        <p:attrNameLst>
                                          <p:attrName>style.color</p:attrName>
                                        </p:attrNameLst>
                                      </p:cBhvr>
                                      <p:to>
                                        <p:clrVal>
                                          <a:schemeClr val="accent2"/>
                                        </p:clrVal>
                                      </p:to>
                                    </p:set>
                                    <p:set>
                                      <p:cBhvr>
                                        <p:cTn id="7" dur="500" fill="hold"/>
                                        <p:tgtEl>
                                          <p:spTgt spid="2"/>
                                        </p:tgtEl>
                                        <p:attrNameLst>
                                          <p:attrName>fillcolor</p:attrName>
                                        </p:attrNameLst>
                                      </p:cBhvr>
                                      <p:to>
                                        <p:clrVal>
                                          <a:schemeClr val="accent2"/>
                                        </p:clrVal>
                                      </p:to>
                                    </p:set>
                                    <p:set>
                                      <p:cBhvr>
                                        <p:cTn id="8" dur="500"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49</TotalTime>
  <Words>2401</Words>
  <Application>Microsoft Office PowerPoint</Application>
  <PresentationFormat>On-screen Show (4:3)</PresentationFormat>
  <Paragraphs>82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Hardcover</vt:lpstr>
      <vt:lpstr>PowerPoint Presentation</vt:lpstr>
      <vt:lpstr>       مصادر اشتقاق ثقافة الطفل ودور الاسرة والمجتمع     تحت إشراف أ.د/ مها أبو المجد    إعداد إسراء سالم عيسى  دبلوم مهنى - قسم الصحة النفسية  2019/2020م </vt:lpstr>
      <vt:lpstr>الثقافة  تعريفها وتحديد مصادرها وأهميتها فى عالم الطفل </vt:lpstr>
      <vt:lpstr>PowerPoint Presentation</vt:lpstr>
      <vt:lpstr>تعريف الثقافة </vt:lpstr>
      <vt:lpstr>تعريف ثقافة الطفل </vt:lpstr>
      <vt:lpstr>مفهوم ثقافة الطفل</vt:lpstr>
      <vt:lpstr>ثقافة الطفل وأهميتها </vt:lpstr>
      <vt:lpstr>أهميّة ثقافة الطفل</vt:lpstr>
      <vt:lpstr>مصادر اشتقاق ثقافة الطفل </vt:lpstr>
      <vt:lpstr>المبادئ العامة لتثقيف الطفل </vt:lpstr>
      <vt:lpstr>معوّقات ثقافة الطفل</vt:lpstr>
      <vt:lpstr>وسائط ثقافة الطفل</vt:lpstr>
      <vt:lpstr>دور الأسرة في ثقافة الطفل</vt:lpstr>
      <vt:lpstr>دور المدرسة والمجتمع في ثقافة الطفل</vt:lpstr>
      <vt:lpstr>اعتبارات ثقافة الأطفال</vt:lpstr>
      <vt:lpstr>المراجع</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بحث عن الثقافة ( تعريفها وتحديد مصادرها وأهميتها فى عالم الطفل)    تحت إشراف أ.د/ مها أبو المجد    إعداد إسراء سالم عيسى  دبلوم مهنى - قسم الصحة النفسية  2019/2020م </dc:title>
  <dc:creator>amin</dc:creator>
  <cp:lastModifiedBy>hp</cp:lastModifiedBy>
  <cp:revision>13</cp:revision>
  <dcterms:created xsi:type="dcterms:W3CDTF">2006-08-16T00:00:00Z</dcterms:created>
  <dcterms:modified xsi:type="dcterms:W3CDTF">2020-03-16T12:10:01Z</dcterms:modified>
</cp:coreProperties>
</file>